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1" r:id="rId3"/>
    <p:sldId id="287" r:id="rId4"/>
    <p:sldId id="263" r:id="rId5"/>
    <p:sldId id="288" r:id="rId6"/>
    <p:sldId id="289" r:id="rId7"/>
    <p:sldId id="290" r:id="rId8"/>
    <p:sldId id="291" r:id="rId9"/>
    <p:sldId id="264" r:id="rId10"/>
    <p:sldId id="265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62" r:id="rId26"/>
    <p:sldId id="284" r:id="rId27"/>
    <p:sldId id="259" r:id="rId28"/>
    <p:sldId id="282" r:id="rId29"/>
    <p:sldId id="260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39"/>
    <a:srgbClr val="07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73676"/>
  </p:normalViewPr>
  <p:slideViewPr>
    <p:cSldViewPr>
      <p:cViewPr>
        <p:scale>
          <a:sx n="91" d="100"/>
          <a:sy n="91" d="100"/>
        </p:scale>
        <p:origin x="16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-49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fld id="{A94AD27F-A677-4B4D-B478-A31C1A91323B}" type="datetimeFigureOut">
              <a:rPr lang="zh-CN" altLang="en-US"/>
              <a:pPr>
                <a:defRPr/>
              </a:pPr>
              <a:t>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6A0C57-E29D-D04F-8160-0B3FD4A684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0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6DA1-B741-684E-8DB7-2A8417DC0A5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5240-0A60-1848-9DC4-AFB98F7C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47" indent="-231147"/>
            <a:r>
              <a:rPr lang="en-US" b="1" dirty="0" smtClean="0">
                <a:latin typeface="Arial" pitchFamily="34" charset="0"/>
              </a:rPr>
              <a:t>Option Activity 1</a:t>
            </a:r>
          </a:p>
          <a:p>
            <a:pPr marL="231147" indent="-231147"/>
            <a:r>
              <a:rPr lang="en-US" b="1" dirty="0" smtClean="0">
                <a:latin typeface="Arial" pitchFamily="34" charset="0"/>
              </a:rPr>
              <a:t>Trainer Note</a:t>
            </a:r>
            <a:r>
              <a:rPr lang="en-US" dirty="0" smtClean="0">
                <a:latin typeface="Arial" pitchFamily="34" charset="0"/>
              </a:rPr>
              <a:t>: Copy this as a handout.</a:t>
            </a:r>
          </a:p>
          <a:p>
            <a:pPr marL="231147" indent="-231147"/>
            <a:endParaRPr lang="en-US" dirty="0" smtClean="0">
              <a:latin typeface="Arial" pitchFamily="34" charset="0"/>
            </a:endParaRPr>
          </a:p>
          <a:p>
            <a:pPr marL="231147" indent="-231147"/>
            <a:r>
              <a:rPr lang="en-US" b="1" dirty="0" smtClean="0">
                <a:latin typeface="Arial" pitchFamily="34" charset="0"/>
              </a:rPr>
              <a:t>Directions</a:t>
            </a:r>
            <a:r>
              <a:rPr lang="en-US" dirty="0" smtClean="0">
                <a:latin typeface="Arial" pitchFamily="34" charset="0"/>
              </a:rPr>
              <a:t>: With your co-teaching partner, compare notes on what knowledge, skills, and characteristics you bring to your co-teaching partnership. Complete the top section of the Venn Diagram together. </a:t>
            </a:r>
          </a:p>
          <a:p>
            <a:pPr marL="231147" indent="-231147"/>
            <a:endParaRPr lang="en-US" dirty="0" smtClean="0">
              <a:latin typeface="Arial" pitchFamily="34" charset="0"/>
            </a:endParaRPr>
          </a:p>
          <a:p>
            <a:pPr marL="231147" indent="-231147"/>
            <a:r>
              <a:rPr lang="en-US" dirty="0" smtClean="0">
                <a:latin typeface="Arial" pitchFamily="34" charset="0"/>
              </a:rPr>
              <a:t>Within the bottom half of the Venn Diagram, together respond to the following questions (go to next slide to show questions): </a:t>
            </a:r>
          </a:p>
          <a:p>
            <a:pPr marL="231147" indent="-231147"/>
            <a:endParaRPr lang="en-US" dirty="0" smtClean="0">
              <a:latin typeface="Arial" pitchFamily="34" charset="0"/>
            </a:endParaRPr>
          </a:p>
          <a:p>
            <a:pPr marL="231147" indent="-231147"/>
            <a:r>
              <a:rPr lang="en-US" b="1" i="1" dirty="0" smtClean="0">
                <a:latin typeface="Arial" pitchFamily="34" charset="0"/>
              </a:rPr>
              <a:t>Convey</a:t>
            </a:r>
            <a:r>
              <a:rPr lang="en-US" dirty="0" smtClean="0">
                <a:latin typeface="Arial" pitchFamily="34" charset="0"/>
              </a:rPr>
              <a:t>:</a:t>
            </a:r>
          </a:p>
          <a:p>
            <a:pPr marL="231147" indent="-231147"/>
            <a:r>
              <a:rPr lang="en-US" dirty="0" smtClean="0">
                <a:latin typeface="Arial" pitchFamily="34" charset="0"/>
              </a:rPr>
              <a:t>Independently complete your section of the Venn Diagram by responding to the questions (previous slide).</a:t>
            </a:r>
          </a:p>
          <a:p>
            <a:pPr marL="231147" indent="-231147"/>
            <a:endParaRPr lang="en-US" dirty="0" smtClean="0">
              <a:latin typeface="Arial" pitchFamily="34" charset="0"/>
            </a:endParaRPr>
          </a:p>
          <a:p>
            <a:pPr marL="231147" indent="-231147"/>
            <a:r>
              <a:rPr lang="en-US" dirty="0" smtClean="0">
                <a:latin typeface="Arial" pitchFamily="34" charset="0"/>
              </a:rPr>
              <a:t>With your co-teaching partner(or complete hypothetically with a participant near you), compare notes on what knowledge, skills, and characteristics you bring to a co-teaching partnership. Complete the Venn Diagram and then respond to questions that follow. </a:t>
            </a:r>
          </a:p>
          <a:p>
            <a:pPr marL="231147" indent="-231147"/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5240-0A60-1848-9DC4-AFB98F7C3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Proximity control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behavior management system that is useful for helping individual students become aware of their behaviors. It is a non-verbal form of behavior correction that involves simply walking near or over to the student when he or she is demonstrating the problem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5240-0A60-1848-9DC4-AFB98F7C3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7213" r="7214" b="7259"/>
          <a:stretch>
            <a:fillRect/>
          </a:stretch>
        </p:blipFill>
        <p:spPr bwMode="auto">
          <a:xfrm>
            <a:off x="7524750" y="5373688"/>
            <a:ext cx="957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36"/>
          <p:cNvSpPr>
            <a:spLocks noGrp="1"/>
          </p:cNvSpPr>
          <p:nvPr>
            <p:ph type="title"/>
          </p:nvPr>
        </p:nvSpPr>
        <p:spPr bwMode="auto">
          <a:xfrm>
            <a:off x="4391025" y="1916113"/>
            <a:ext cx="46418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zh-CN" smtClean="0"/>
              <a:t>Click to edit Master title style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5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>
            <a:fillRect/>
          </a:stretch>
        </p:blipFill>
        <p:spPr bwMode="auto">
          <a:xfrm>
            <a:off x="0" y="53975"/>
            <a:ext cx="105489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gray">
          <a:xfrm>
            <a:off x="663575" y="338138"/>
            <a:ext cx="419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endParaRPr lang="zh-CN" altLang="en-US" smtClean="0"/>
          </a:p>
        </p:txBody>
      </p: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52475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44675"/>
            <a:ext cx="6105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844675"/>
            <a:ext cx="7920037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21" name="Title Placeholder 36"/>
          <p:cNvSpPr>
            <a:spLocks noGrp="1"/>
          </p:cNvSpPr>
          <p:nvPr>
            <p:ph type="title"/>
          </p:nvPr>
        </p:nvSpPr>
        <p:spPr bwMode="auto">
          <a:xfrm>
            <a:off x="217488" y="476672"/>
            <a:ext cx="4641850" cy="4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艾毅教育机构介绍</a:t>
            </a:r>
          </a:p>
        </p:txBody>
      </p:sp>
    </p:spTree>
    <p:extLst>
      <p:ext uri="{BB962C8B-B14F-4D97-AF65-F5344CB8AC3E}">
        <p14:creationId xmlns:p14="http://schemas.microsoft.com/office/powerpoint/2010/main" val="4658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>
            <a:fillRect/>
          </a:stretch>
        </p:blipFill>
        <p:spPr bwMode="auto">
          <a:xfrm>
            <a:off x="0" y="53975"/>
            <a:ext cx="105489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gray">
          <a:xfrm>
            <a:off x="663575" y="338138"/>
            <a:ext cx="419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endParaRPr lang="zh-CN" altLang="en-US" smtClean="0"/>
          </a:p>
        </p:txBody>
      </p: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52475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44675"/>
            <a:ext cx="6105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844675"/>
            <a:ext cx="7920037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21" name="Title Placeholder 36"/>
          <p:cNvSpPr>
            <a:spLocks noGrp="1"/>
          </p:cNvSpPr>
          <p:nvPr>
            <p:ph type="title"/>
          </p:nvPr>
        </p:nvSpPr>
        <p:spPr bwMode="auto">
          <a:xfrm>
            <a:off x="217488" y="476672"/>
            <a:ext cx="4641850" cy="4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艾毅教育机构介绍</a:t>
            </a:r>
          </a:p>
        </p:txBody>
      </p:sp>
    </p:spTree>
    <p:extLst>
      <p:ext uri="{BB962C8B-B14F-4D97-AF65-F5344CB8AC3E}">
        <p14:creationId xmlns:p14="http://schemas.microsoft.com/office/powerpoint/2010/main" val="1311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7213" r="7214" b="7259"/>
          <a:stretch>
            <a:fillRect/>
          </a:stretch>
        </p:blipFill>
        <p:spPr bwMode="auto">
          <a:xfrm>
            <a:off x="7524750" y="5373688"/>
            <a:ext cx="957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36"/>
          <p:cNvSpPr>
            <a:spLocks noGrp="1"/>
          </p:cNvSpPr>
          <p:nvPr>
            <p:ph type="title"/>
          </p:nvPr>
        </p:nvSpPr>
        <p:spPr bwMode="auto">
          <a:xfrm>
            <a:off x="4211638" y="2276475"/>
            <a:ext cx="46418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艾毅教育机构介绍</a:t>
            </a:r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5559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88913"/>
            <a:ext cx="2281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2"/>
          <p:cNvSpPr txBox="1">
            <a:spLocks noChangeArrowheads="1"/>
          </p:cNvSpPr>
          <p:nvPr userDrawn="1"/>
        </p:nvSpPr>
        <p:spPr bwMode="auto">
          <a:xfrm>
            <a:off x="727710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1031" name="图片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3" r:id="rId3"/>
    <p:sldLayoutId id="2147483834" r:id="rId4"/>
    <p:sldLayoutId id="2147483835" r:id="rId5"/>
    <p:sldLayoutId id="21474838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4000" b="1" kern="1200" dirty="0">
          <a:solidFill>
            <a:schemeClr val="tx1"/>
          </a:solidFill>
          <a:latin typeface="Arial" charset="0"/>
          <a:ea typeface="方正准圆简体" pitchFamily="65" charset="-122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9pPr>
    </p:titleStyle>
    <p:bodyStyle>
      <a:lvl1pPr marL="342900" indent="-342900" algn="ctr" rtl="0" eaLnBrk="0" fontAlgn="base" hangingPunct="0">
        <a:spcBef>
          <a:spcPct val="50000"/>
        </a:spcBef>
        <a:spcAft>
          <a:spcPct val="0"/>
        </a:spcAft>
        <a:buFont typeface="Arial" charset="0"/>
        <a:defRPr lang="en-US" altLang="zh-CN" sz="1600" b="1" kern="1200" dirty="0">
          <a:solidFill>
            <a:schemeClr val="bg1"/>
          </a:solidFill>
          <a:latin typeface="Palatino Linotype" pitchFamily="18" charset="0"/>
          <a:ea typeface="方正准圆简体" pitchFamily="65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6llQCG8Qh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ubtitle 2"/>
          <p:cNvSpPr>
            <a:spLocks/>
          </p:cNvSpPr>
          <p:nvPr/>
        </p:nvSpPr>
        <p:spPr bwMode="auto">
          <a:xfrm>
            <a:off x="4932363" y="4005263"/>
            <a:ext cx="4964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dirty="0">
                <a:solidFill>
                  <a:srgbClr val="595959"/>
                </a:solidFill>
                <a:latin typeface="Trebuchet MS" charset="0"/>
                <a:ea typeface="黑体" charset="0"/>
              </a:rPr>
              <a:t>Author</a:t>
            </a:r>
            <a:r>
              <a:rPr lang="en-US" altLang="zh-CN" sz="1600" b="1" dirty="0">
                <a:solidFill>
                  <a:srgbClr val="595959"/>
                </a:solidFill>
                <a:latin typeface="Trebuchet MS" charset="0"/>
                <a:ea typeface="黑体" charset="0"/>
              </a:rPr>
              <a:t> </a:t>
            </a:r>
            <a:r>
              <a:rPr lang="zh-CN" altLang="en-US" sz="1600" dirty="0">
                <a:solidFill>
                  <a:srgbClr val="595959"/>
                </a:solidFill>
                <a:latin typeface="Trebuchet MS" charset="0"/>
                <a:ea typeface="黑体" charset="0"/>
              </a:rPr>
              <a:t>作者</a:t>
            </a:r>
            <a:r>
              <a:rPr lang="en-US" altLang="zh-CN" sz="1600" dirty="0">
                <a:solidFill>
                  <a:srgbClr val="595959"/>
                </a:solidFill>
                <a:latin typeface="Trebuchet MS" charset="0"/>
                <a:ea typeface="黑体" charset="0"/>
              </a:rPr>
              <a:t>:  LEAP Team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dirty="0">
                <a:solidFill>
                  <a:srgbClr val="595959"/>
                </a:solidFill>
                <a:latin typeface="Trebuchet MS" charset="0"/>
                <a:ea typeface="黑体" charset="0"/>
              </a:rPr>
              <a:t>Date</a:t>
            </a:r>
            <a:r>
              <a:rPr lang="en-US" altLang="zh-CN" sz="1600" b="1" dirty="0">
                <a:solidFill>
                  <a:srgbClr val="595959"/>
                </a:solidFill>
                <a:latin typeface="Trebuchet MS" charset="0"/>
                <a:ea typeface="黑体" charset="0"/>
              </a:rPr>
              <a:t> </a:t>
            </a:r>
            <a:r>
              <a:rPr lang="zh-CN" altLang="en-US" sz="1600" dirty="0">
                <a:solidFill>
                  <a:srgbClr val="595959"/>
                </a:solidFill>
                <a:latin typeface="Trebuchet MS" charset="0"/>
                <a:ea typeface="黑体" charset="0"/>
              </a:rPr>
              <a:t>日期</a:t>
            </a:r>
            <a:r>
              <a:rPr lang="en-US" altLang="zh-CN" sz="1600" b="1" dirty="0">
                <a:solidFill>
                  <a:srgbClr val="595959"/>
                </a:solidFill>
                <a:latin typeface="Trebuchet MS" charset="0"/>
                <a:ea typeface="黑体" charset="0"/>
              </a:rPr>
              <a:t>:  August15,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黑体" charset="0"/>
              </a:rPr>
              <a:t>2017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黑体" charset="0"/>
            </a:endParaRP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1692275" y="1438275"/>
            <a:ext cx="6858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黑体" pitchFamily="49" charset="-122"/>
              </a:rPr>
              <a:t>Co-Planning &amp; Co-Teaching with TAs &amp; </a:t>
            </a:r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黑体" pitchFamily="49" charset="-122"/>
              </a:rPr>
              <a:t>Specialists</a:t>
            </a:r>
          </a:p>
          <a:p>
            <a:pPr algn="r"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黑体" pitchFamily="49" charset="-122"/>
              </a:rPr>
              <a:t>标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黑体" pitchFamily="49" charset="-122"/>
              </a:rPr>
              <a:t>题</a:t>
            </a:r>
          </a:p>
        </p:txBody>
      </p:sp>
      <p:sp>
        <p:nvSpPr>
          <p:cNvPr id="7171" name="Text Placeholder 3"/>
          <p:cNvSpPr>
            <a:spLocks/>
          </p:cNvSpPr>
          <p:nvPr/>
        </p:nvSpPr>
        <p:spPr bwMode="auto">
          <a:xfrm>
            <a:off x="6170613" y="3163888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en-US" altLang="zh-CN" sz="1200" i="1">
                <a:solidFill>
                  <a:srgbClr val="595959"/>
                </a:solidFill>
                <a:latin typeface="Trebuchet MS" charset="0"/>
                <a:ea typeface="黑体" charset="0"/>
              </a:rPr>
              <a:t>Number</a:t>
            </a:r>
            <a:r>
              <a:rPr lang="en-US" altLang="zh-CN" sz="1200" b="1" i="1">
                <a:solidFill>
                  <a:srgbClr val="595959"/>
                </a:solidFill>
                <a:latin typeface="Trebuchet MS" charset="0"/>
                <a:ea typeface="黑体" charset="0"/>
              </a:rPr>
              <a:t> </a:t>
            </a:r>
            <a:r>
              <a:rPr lang="zh-CN" altLang="en-US" sz="1200" i="1">
                <a:solidFill>
                  <a:srgbClr val="595959"/>
                </a:solidFill>
                <a:latin typeface="Trebuchet MS" charset="0"/>
                <a:ea typeface="黑体" charset="0"/>
              </a:rPr>
              <a:t>编号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157163" y="115888"/>
            <a:ext cx="4964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黑体" pitchFamily="49" charset="-122"/>
              </a:rPr>
              <a:t>Elementary School PPT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503488"/>
            <a:ext cx="5637212" cy="4221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One co-teaching partner leads the instruction, while </a:t>
            </a:r>
            <a:r>
              <a:rPr lang="en-US" altLang="zh-CN" sz="2000" b="1" dirty="0">
                <a:solidFill>
                  <a:srgbClr val="FF0000"/>
                </a:solidFill>
                <a:latin typeface="Trebuchet MS" charset="0"/>
              </a:rPr>
              <a:t>the other partner collects data through observation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Monitoring progress is based on </a:t>
            </a:r>
            <a:r>
              <a:rPr lang="en-US" altLang="zh-CN" sz="2000" dirty="0">
                <a:solidFill>
                  <a:srgbClr val="FF0000"/>
                </a:solidFill>
                <a:latin typeface="Trebuchet MS" charset="0"/>
              </a:rPr>
              <a:t>preset criteria 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Co-teaching partners pre-determine specific observational information to gather during instruction and together analyze the data for instructional decisions </a:t>
            </a:r>
          </a:p>
          <a:p>
            <a:pPr marL="114300" indent="0" eaLnBrk="1" hangingPunct="1">
              <a:spcBef>
                <a:spcPct val="50000"/>
              </a:spcBef>
              <a:buClr>
                <a:srgbClr val="C00000"/>
              </a:buClr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Roles are to be exchanged to sustain teacher parity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8602" y="1341438"/>
            <a:ext cx="4643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Teach, One Observe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(Lead and Support)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4463"/>
            <a:ext cx="16049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2290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5" y="2330450"/>
            <a:ext cx="4846638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Communicate in/out boxes that do not interrupt teaching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Behavior documentation charts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Materials station- both teachers need access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“See Me Later” Cards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One Teach, One Observe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8" y="2636838"/>
            <a:ext cx="5637212" cy="42211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co-teacher is primarily responsible for delivery of core instruction while the other co-teacher circulates through the classroom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providing support to students as needed.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8006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approach is the most commonly used, but the </a:t>
            </a:r>
            <a:r>
              <a:rPr lang="en-US" sz="22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preferred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8006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41438"/>
            <a:ext cx="579613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Teach, One Assist Approach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(Shadow Teaching)</a:t>
            </a:r>
            <a:endParaRPr lang="en-US" sz="220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94" y="158242"/>
            <a:ext cx="1604846" cy="24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2290" name="Picture 2" descr="http://www.xcellimark.com/images/sce/img_strateg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4" y="2330450"/>
            <a:ext cx="5695554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additional supports available for student use. </a:t>
            </a:r>
          </a:p>
          <a:p>
            <a:pPr algn="l" eaLnBrk="1" hangingPunct="1">
              <a:buClr>
                <a:srgbClr val="C00000"/>
              </a:buClr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( e.g. dictionaries or calculators for some </a:t>
            </a:r>
            <a:r>
              <a:rPr lang="en-US" sz="24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students,vocabulary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cards for others)</a:t>
            </a:r>
          </a:p>
          <a:p>
            <a:pPr algn="l" eaLnBrk="1" hangingPunct="1">
              <a:buClr>
                <a:srgbClr val="C00000"/>
              </a:buClr>
            </a:pPr>
            <a:endParaRPr lang="en-US" sz="1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Model appropriate behavior for class </a:t>
            </a:r>
          </a:p>
          <a:p>
            <a:pPr algn="l" eaLnBrk="1" hangingPunct="1">
              <a:buClr>
                <a:srgbClr val="C00000"/>
              </a:buClr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(e.g. active listening)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One Teach, One Observe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5140325" cy="43354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Co-teaching partners divide instructional content into </a:t>
            </a:r>
            <a:r>
              <a:rPr lang="en-US" altLang="zh-CN" b="1" dirty="0">
                <a:solidFill>
                  <a:srgbClr val="FF0000"/>
                </a:solidFill>
                <a:latin typeface="Trebuchet MS" charset="0"/>
              </a:rPr>
              <a:t>two or more segments, </a:t>
            </a: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with each partner taking responsibility for delivery of instruction within a station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dirty="0">
              <a:solidFill>
                <a:schemeClr val="tx2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Students will access both co-teaching partners by rotating from one station to the next, with one station being for independent work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u="sng" dirty="0">
              <a:solidFill>
                <a:schemeClr val="tx2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Co-teaching partners should not use this approach when content is required to be </a:t>
            </a:r>
            <a:r>
              <a:rPr lang="en-US" altLang="zh-CN" dirty="0" smtClean="0">
                <a:solidFill>
                  <a:schemeClr val="tx2"/>
                </a:solidFill>
                <a:latin typeface="Trebuchet MS" charset="0"/>
              </a:rPr>
              <a:t>     </a:t>
            </a:r>
            <a:br>
              <a:rPr lang="en-US" altLang="zh-CN" dirty="0" smtClean="0">
                <a:solidFill>
                  <a:schemeClr val="tx2"/>
                </a:solidFill>
                <a:latin typeface="Trebuchet MS" charset="0"/>
              </a:rPr>
            </a:br>
            <a:r>
              <a:rPr lang="en-US" altLang="zh-CN" dirty="0" smtClean="0">
                <a:solidFill>
                  <a:schemeClr val="tx2"/>
                </a:solidFill>
                <a:latin typeface="Trebuchet MS" charset="0"/>
              </a:rPr>
              <a:t>       taught </a:t>
            </a: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in sequential order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endParaRPr lang="en-US" altLang="zh-CN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438150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latin typeface="Trebuchet MS" charset="0"/>
              </a:rPr>
              <a:t>Station Teaching Approach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44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4338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Use of timers and signals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Practice routines as a class procedure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Have colored index cards stating student role at stations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Table tents with directions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Always have something for them to </a:t>
            </a:r>
            <a: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  <a:t/>
            </a:r>
            <a:b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</a:br>
            <a: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  <a:t>turn </a:t>
            </a: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in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Provide Anchor Activities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1200" b="1" dirty="0">
              <a:solidFill>
                <a:schemeClr val="bg1"/>
              </a:solidFill>
              <a:latin typeface="Palatino Linotype" charset="0"/>
              <a:ea typeface="方正准圆简体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Station Teaching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Co-teaching partners, each take on an active role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Instructionally by dividing the class Into two groups and </a:t>
            </a:r>
            <a:r>
              <a:rPr lang="en-US" altLang="zh-CN" b="1" dirty="0">
                <a:solidFill>
                  <a:srgbClr val="FF0000"/>
                </a:solidFill>
                <a:latin typeface="Trebuchet MS" charset="0"/>
              </a:rPr>
              <a:t>teaching the same content simultaneously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This approach allows more supervision </a:t>
            </a:r>
            <a:br>
              <a:rPr lang="en-US" altLang="zh-CN" dirty="0">
                <a:solidFill>
                  <a:srgbClr val="254061"/>
                </a:solidFill>
                <a:latin typeface="Trebuchet MS" charset="0"/>
              </a:rPr>
            </a:b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of student learning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This approach also provides students a greater chance to participate and interact with their peers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16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ea typeface="方正准圆简体" charset="0"/>
              </a:rPr>
              <a:t>Parallel Teaching Approach</a:t>
            </a:r>
            <a:endParaRPr lang="en-US" altLang="en-US" sz="2600" b="1">
              <a:solidFill>
                <a:srgbClr val="C00000"/>
              </a:solidFill>
              <a:latin typeface="Trebuchet MS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60350"/>
            <a:ext cx="1528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Break groups by learning styles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Ensure heterogeneous grouping </a:t>
            </a:r>
          </a:p>
          <a:p>
            <a:pPr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Put a deck of cards over desk (on the ceiling) and call suits or matching cards for grouping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Include brain breaks 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Teach with a timer to keep everyone </a:t>
            </a:r>
          </a:p>
          <a:p>
            <a:pPr algn="l">
              <a:buClr>
                <a:srgbClr val="C00000"/>
              </a:buClr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on track</a:t>
            </a:r>
          </a:p>
          <a:p>
            <a:pPr algn="l" eaLnBrk="1" hangingPunct="1">
              <a:buFontTx/>
              <a:buNone/>
              <a:defRPr/>
            </a:pPr>
            <a:endParaRPr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Parallel Teaching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One co-teaching partner takes responsibility for instructing the large group while the other works with a small group for a specific instructional purpose</a:t>
            </a:r>
          </a:p>
          <a:p>
            <a:pPr marL="422910" indent="-28575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temporarily</a:t>
            </a:r>
            <a:r>
              <a:rPr lang="en-US" sz="2000" b="1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 formed  group maybe based on enrichment, re-teaching,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interest area, pre-teaching, etc. </a:t>
            </a:r>
          </a:p>
          <a:p>
            <a:pPr marL="137160" indent="0" eaLnBrk="1" hangingPunct="1">
              <a:lnSpc>
                <a:spcPct val="90000"/>
              </a:lnSpc>
              <a:buClr>
                <a:srgbClr val="C00000"/>
              </a:buClr>
            </a:pPr>
            <a:endParaRPr lang="en-US" sz="2000" u="sng" dirty="0" smtClean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Roles are exchanged to sustain teacher parity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Alternative Teaching Approach</a:t>
            </a:r>
            <a:endParaRPr lang="en-US" altLang="en-US" sz="26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62" y="369119"/>
            <a:ext cx="152572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Use mini dry erase boards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Have accessible computer 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station or iPads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Create individualized folders with appropriate work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Provide 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leveled/guided reading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</a:t>
            </a: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Alternative Teaching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OVERVIEW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90525" y="1912938"/>
            <a:ext cx="749384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0" indent="0" eaLnBrk="1" hangingPunct="1"/>
            <a:r>
              <a:rPr lang="en-US" sz="2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Objective:</a:t>
            </a:r>
            <a:br>
              <a:rPr lang="en-US" sz="2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sz="2600" b="1" dirty="0" smtClean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Teachers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will be able to demonstrate their understanding of co-teaching 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best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practices by </a:t>
            </a:r>
            <a:r>
              <a:rPr lang="en-US" sz="24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engaging in initial norming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of their co-teaching relationships.</a:t>
            </a:r>
            <a:endParaRPr lang="en-US" altLang="en-US" sz="24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571500" indent="-4572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Co-teaching partners are fully engaged in leading the delivery of core instruction at the same time</a:t>
            </a:r>
          </a:p>
          <a:p>
            <a:pPr marL="137160" eaLnBrk="1" hangingPunct="1">
              <a:lnSpc>
                <a:spcPct val="8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4572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Co-Teaching partners are delivering the same instruction simultaneously </a:t>
            </a:r>
          </a:p>
          <a:p>
            <a:pPr marL="137160" eaLnBrk="1" hangingPunct="1">
              <a:lnSpc>
                <a:spcPct val="8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Co-teachers may have equally active roles, such as </a:t>
            </a:r>
          </a:p>
          <a:p>
            <a:pPr marL="857250" lvl="1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Speak &amp; Chart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-one co-teacher leading the large-group lesson while the other models note-taking  	</a:t>
            </a:r>
          </a:p>
          <a:p>
            <a:pPr marL="857250" lvl="1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Speak &amp; Add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restates key concepts for clarification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Teaming Approach</a:t>
            </a:r>
            <a:r>
              <a:rPr lang="en-US" sz="2800" dirty="0"/>
              <a:t> 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b="1" dirty="0" smtClean="0"/>
              <a:t>Speak </a:t>
            </a:r>
            <a:r>
              <a:rPr lang="en-US" sz="2200" b="1" dirty="0"/>
              <a:t>&amp; Add, Speak &amp; Chart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72" y="260350"/>
            <a:ext cx="1396041" cy="2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571500" indent="-45720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Co-Teaching partners are on stage at the same time.</a:t>
            </a:r>
          </a:p>
          <a:p>
            <a:pPr marL="422910" indent="-28575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45720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partner leads the instruction while the other 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adds to the lesson by…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~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asking students questions,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stating important information,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asking co-teaching partner for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clarification (referencing), 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uses humor,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adds another perspective, and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adding new information by way of </a:t>
            </a:r>
            <a:b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anecdotes, real world examples, short  </a:t>
            </a:r>
            <a:b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stories, etc.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and Add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72" y="260350"/>
            <a:ext cx="1396041" cy="2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 a signal before interjecting information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 educator asks for input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4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Questions are asked for clarification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Engage in referencing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Speak and Add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co-teaching partner presents the information, while the other charts key points and student responses.</a:t>
            </a:r>
          </a:p>
          <a:p>
            <a:pPr marL="137160" eaLnBrk="1" hangingPunct="1">
              <a:buClr>
                <a:srgbClr val="C00000"/>
              </a:buClr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Variety of graphic organizers are used to model connections of information</a:t>
            </a:r>
          </a:p>
          <a:p>
            <a:pPr marL="137160" eaLnBrk="1" hangingPunct="1">
              <a:buClr>
                <a:srgbClr val="C00000"/>
              </a:buClr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Copies of organizers and note taking are modeled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and Chart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72" y="260350"/>
            <a:ext cx="1396041" cy="2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Have a variety of graphic organizers to model connections of information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Copies of organizers and note taking assists all learners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Use copies for students who have been absent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Use charting for review 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Speak and Add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 smtClean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gray">
          <a:xfrm>
            <a:off x="755650" y="1484313"/>
            <a:ext cx="44644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en-US" sz="2400" b="1" dirty="0" smtClean="0"/>
              <a:t>“Collaboration </a:t>
            </a:r>
            <a:r>
              <a:rPr lang="en-US" altLang="en-US" sz="2400" b="1" dirty="0"/>
              <a:t>allows us to de-privatize our </a:t>
            </a:r>
            <a:r>
              <a:rPr lang="en-US" altLang="en-US" sz="2400" b="1" dirty="0" smtClean="0"/>
              <a:t>practice”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Jon Nordmeyer WIDA International</a:t>
            </a:r>
            <a:endParaRPr lang="en-US" altLang="en-US" dirty="0"/>
          </a:p>
          <a:p>
            <a:pPr algn="r"/>
            <a:endParaRPr lang="en-US" altLang="en-US" dirty="0" smtClean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dirty="0" smtClean="0">
                <a:latin typeface="Trebuchet MS" charset="0"/>
                <a:ea typeface="Trebuchet MS" charset="0"/>
                <a:cs typeface="Trebuchet MS" charset="0"/>
              </a:rPr>
              <a:t>Co-assessing</a:t>
            </a:r>
            <a:endParaRPr lang="en-US" altLang="en-US" sz="22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dirty="0">
                <a:latin typeface="Trebuchet MS" charset="0"/>
                <a:ea typeface="Trebuchet MS" charset="0"/>
                <a:cs typeface="Trebuchet MS" charset="0"/>
              </a:rPr>
              <a:t>Co-reflecting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dirty="0" smtClean="0">
                <a:latin typeface="Trebuchet MS" charset="0"/>
                <a:ea typeface="Trebuchet MS" charset="0"/>
                <a:cs typeface="Trebuchet MS" charset="0"/>
              </a:rPr>
              <a:t>Co-planning</a:t>
            </a:r>
            <a:endParaRPr lang="en-US" altLang="en-US" sz="2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84418"/>
            <a:ext cx="3670526" cy="275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gray">
          <a:xfrm>
            <a:off x="755650" y="1484313"/>
            <a:ext cx="4752454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</a:rPr>
              <a:t>Getting started Co-Teaching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Share co-teaching strategies 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Develop norms, expectations, teaching agreements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Small steps first: target a project or assignment</a:t>
            </a:r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gray">
          <a:xfrm>
            <a:off x="755650" y="1484313"/>
            <a:ext cx="8280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b="1" dirty="0"/>
              <a:t>Menu Approach – (With your TAs and LEAP specialist)</a:t>
            </a:r>
            <a:br>
              <a:rPr lang="en-US" b="1" dirty="0"/>
            </a:b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Choose 1-2 of the Co-teaching models that you have not tried before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Determine realistic context that you will be working together in such </a:t>
            </a:r>
            <a:r>
              <a:rPr lang="en-US" dirty="0" smtClean="0"/>
              <a:t>as:</a:t>
            </a:r>
            <a:endParaRPr lang="en-US" dirty="0"/>
          </a:p>
          <a:p>
            <a:pPr marL="1028700" lvl="1">
              <a:buFont typeface="Arial" charset="0"/>
              <a:buChar char="•"/>
            </a:pPr>
            <a:r>
              <a:rPr lang="en-US" dirty="0" smtClean="0"/>
              <a:t>Introducing </a:t>
            </a:r>
            <a:r>
              <a:rPr lang="en-US" dirty="0"/>
              <a:t>Journeys </a:t>
            </a:r>
            <a:r>
              <a:rPr lang="en-US" dirty="0" smtClean="0"/>
              <a:t>vocabulary</a:t>
            </a:r>
            <a:endParaRPr lang="en-US" sz="1600" dirty="0"/>
          </a:p>
          <a:p>
            <a:pPr marL="1028700" lvl="1">
              <a:buFont typeface="Arial" charset="0"/>
              <a:buChar char="•"/>
            </a:pPr>
            <a:r>
              <a:rPr lang="en-US" dirty="0" smtClean="0"/>
              <a:t>Teaching grammar</a:t>
            </a:r>
            <a:endParaRPr lang="en-US" sz="1600" dirty="0"/>
          </a:p>
          <a:p>
            <a:pPr marL="1028700" lvl="1">
              <a:buFont typeface="Arial" charset="0"/>
              <a:buChar char="•"/>
            </a:pPr>
            <a:r>
              <a:rPr lang="en-US" dirty="0" smtClean="0"/>
              <a:t>Doing </a:t>
            </a:r>
            <a:r>
              <a:rPr lang="en-US" dirty="0"/>
              <a:t>guided reading </a:t>
            </a:r>
            <a:r>
              <a:rPr lang="en-US" dirty="0" smtClean="0"/>
              <a:t>groups</a:t>
            </a:r>
            <a:endParaRPr lang="en-US" sz="1600" dirty="0"/>
          </a:p>
          <a:p>
            <a:pPr marL="1028700" lvl="1">
              <a:buFont typeface="Arial" charset="0"/>
              <a:buChar char="•"/>
            </a:pPr>
            <a:r>
              <a:rPr lang="en-US" dirty="0" smtClean="0"/>
              <a:t>Teaching </a:t>
            </a:r>
            <a:r>
              <a:rPr lang="en-US" dirty="0"/>
              <a:t>reading strategy </a:t>
            </a:r>
            <a:br>
              <a:rPr lang="en-US" dirty="0"/>
            </a:b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 Order off “the menu”  </a:t>
            </a:r>
            <a:endParaRPr lang="en-US" sz="1600" dirty="0"/>
          </a:p>
          <a:p>
            <a:pPr lvl="1">
              <a:buFont typeface="Arial" charset="0"/>
              <a:buChar char="•"/>
            </a:pPr>
            <a:r>
              <a:rPr lang="en-US" dirty="0"/>
              <a:t>Pick 2-4 specific things you’d like to try from the collaboration menu</a:t>
            </a:r>
            <a:endParaRPr lang="en-US" sz="1600" dirty="0"/>
          </a:p>
          <a:p>
            <a:pPr lvl="1">
              <a:buFont typeface="Arial" charset="0"/>
              <a:buChar char="•"/>
            </a:pPr>
            <a:r>
              <a:rPr lang="en-US" dirty="0"/>
              <a:t>Discuss how you might divvy up responsibilities and deliver instruction as a unit</a:t>
            </a:r>
            <a:endParaRPr lang="en-US" sz="1600" dirty="0"/>
          </a:p>
          <a:p>
            <a:pPr lvl="1">
              <a:buFont typeface="Arial" charset="0"/>
              <a:buChar char="•"/>
            </a:pPr>
            <a:r>
              <a:rPr lang="en-US" dirty="0"/>
              <a:t>Write down who will do what</a:t>
            </a:r>
            <a:endParaRPr lang="en-US" sz="1600" dirty="0"/>
          </a:p>
          <a:p>
            <a:pPr lvl="1">
              <a:buFont typeface="Arial" charset="0"/>
              <a:buChar char="•"/>
            </a:pPr>
            <a:r>
              <a:rPr lang="en-US" dirty="0"/>
              <a:t> Add “cocktails”  - talk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</a:t>
            </a:r>
            <a:r>
              <a:rPr lang="en-US" dirty="0"/>
              <a:t>to extend or add to this</a:t>
            </a:r>
            <a:endParaRPr lang="en-US" sz="1600" dirty="0"/>
          </a:p>
          <a:p>
            <a:pPr marL="171450" indent="-171450" eaLnBrk="1" hangingPunct="1">
              <a:buFont typeface="Arial" charset="0"/>
              <a:buChar char="•"/>
            </a:pPr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4499992" cy="292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gray">
          <a:xfrm>
            <a:off x="4177409" y="1884452"/>
            <a:ext cx="4787079" cy="42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endParaRPr lang="en-US" sz="2400" b="1" dirty="0"/>
          </a:p>
          <a:p>
            <a:pPr eaLnBrk="1" hangingPunct="1"/>
            <a:r>
              <a:rPr lang="en-US" sz="2000" b="1" dirty="0" smtClean="0"/>
              <a:t>Try a Collaboration </a:t>
            </a:r>
            <a:r>
              <a:rPr lang="en-US" sz="2000" b="1" dirty="0" smtClean="0"/>
              <a:t>Log </a:t>
            </a:r>
          </a:p>
          <a:p>
            <a:pPr eaLnBrk="1" hangingPunct="1">
              <a:lnSpc>
                <a:spcPct val="150000"/>
              </a:lnSpc>
            </a:pPr>
            <a:r>
              <a:rPr lang="en-US" sz="1700" dirty="0" smtClean="0"/>
              <a:t>✓ What is our student learning focus? </a:t>
            </a:r>
          </a:p>
          <a:p>
            <a:pPr eaLnBrk="1" hangingPunct="1">
              <a:lnSpc>
                <a:spcPct val="150000"/>
              </a:lnSpc>
            </a:pPr>
            <a:r>
              <a:rPr lang="en-US" sz="1700" dirty="0" smtClean="0"/>
              <a:t>✓ What student work/assessment data can we look at to help us understand this? </a:t>
            </a:r>
          </a:p>
          <a:p>
            <a:pPr eaLnBrk="1" hangingPunct="1">
              <a:lnSpc>
                <a:spcPct val="150000"/>
              </a:lnSpc>
            </a:pPr>
            <a:r>
              <a:rPr lang="en-US" sz="1700" dirty="0" smtClean="0"/>
              <a:t>✓ What are some instructional moves we can make to help students achieve these learning targets? </a:t>
            </a:r>
          </a:p>
          <a:p>
            <a:pPr eaLnBrk="1" hangingPunct="1">
              <a:lnSpc>
                <a:spcPct val="150000"/>
              </a:lnSpc>
            </a:pPr>
            <a:r>
              <a:rPr lang="en-US" sz="1700" dirty="0" smtClean="0"/>
              <a:t>✓ What is a realistic time frame for our work?</a:t>
            </a:r>
            <a:endParaRPr lang="zh-CN" altLang="en-US" sz="17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solidFill>
                <a:srgbClr val="404040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  <a:p>
            <a:pPr eaLnBrk="1" hangingPunct="1"/>
            <a:endParaRPr lang="zh-CN" altLang="en-US" sz="900" dirty="0">
              <a:latin typeface="黑体" charset="0"/>
              <a:ea typeface="黑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138" y="142804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Moving </a:t>
            </a:r>
            <a:r>
              <a:rPr lang="en-US" sz="2400" b="1" dirty="0" smtClean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Forward</a:t>
            </a:r>
            <a:endParaRPr lang="en-US" sz="2400" b="1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138" y="2079626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Calibri" charset="0"/>
                <a:ea typeface="Calibri" charset="0"/>
                <a:cs typeface="Times New Roman" charset="0"/>
              </a:rPr>
              <a:t>Discuss Norms </a:t>
            </a:r>
            <a:r>
              <a:rPr lang="en-US" sz="1600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1600" dirty="0">
                <a:latin typeface="Calibri" charset="0"/>
                <a:ea typeface="Calibri" charset="0"/>
                <a:cs typeface="Times New Roman" charset="0"/>
              </a:rPr>
            </a:b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Make a norm list with your 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TA and LEAP specialist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 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I will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I will not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Feel free to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46572">
            <a:off x="5289166" y="1058709"/>
            <a:ext cx="342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Use Daystar’s Norms </a:t>
            </a:r>
            <a:r>
              <a:rPr lang="en-US" sz="2400" smtClean="0">
                <a:solidFill>
                  <a:srgbClr val="FF0000"/>
                </a:solidFill>
              </a:rPr>
              <a:t>of Collaboration!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/>
          </p:cNvSpPr>
          <p:nvPr/>
        </p:nvSpPr>
        <p:spPr bwMode="auto">
          <a:xfrm>
            <a:off x="1692275" y="1628775"/>
            <a:ext cx="6858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/>
            <a:r>
              <a:rPr lang="en-US" altLang="zh-CN" sz="4000" b="1">
                <a:solidFill>
                  <a:srgbClr val="595959"/>
                </a:solidFill>
                <a:latin typeface="Trebuchet MS" charset="0"/>
                <a:ea typeface="黑体" charset="0"/>
              </a:rPr>
              <a:t>Thank You!</a:t>
            </a:r>
            <a:br>
              <a:rPr lang="en-US" altLang="zh-CN" sz="4000" b="1">
                <a:solidFill>
                  <a:srgbClr val="595959"/>
                </a:solidFill>
                <a:latin typeface="Trebuchet MS" charset="0"/>
                <a:ea typeface="黑体" charset="0"/>
              </a:rPr>
            </a:br>
            <a:r>
              <a:rPr lang="zh-CN" altLang="en-US" sz="4000" b="1">
                <a:solidFill>
                  <a:srgbClr val="595959"/>
                </a:solidFill>
                <a:latin typeface="Trebuchet MS" charset="0"/>
                <a:ea typeface="黑体" charset="0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OVERVIEW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90525" y="1912938"/>
            <a:ext cx="46466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400" b="1" dirty="0">
                <a:latin typeface="Trebuchet MS" charset="0"/>
              </a:rPr>
              <a:t>Review roles of specialists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 b="1" dirty="0" smtClean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 b="1" dirty="0" smtClean="0">
                <a:latin typeface="Trebuchet MS" charset="0"/>
              </a:rPr>
              <a:t>Define </a:t>
            </a:r>
            <a:r>
              <a:rPr lang="en-US" altLang="en-US" sz="2400" b="1" dirty="0">
                <a:latin typeface="Trebuchet MS" charset="0"/>
              </a:rPr>
              <a:t>Co-Teaching and overview models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 b="1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b="1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 b="1" dirty="0">
                <a:latin typeface="Trebuchet MS" charset="0"/>
              </a:rPr>
              <a:t>Co-Planning </a:t>
            </a:r>
            <a:r>
              <a:rPr lang="en-US" altLang="en-US" sz="2400" b="1" dirty="0" smtClean="0">
                <a:latin typeface="Trebuchet MS" charset="0"/>
              </a:rPr>
              <a:t>approaches- getting started</a:t>
            </a:r>
            <a:endParaRPr lang="en-US" altLang="en-US" sz="2400" dirty="0">
              <a:latin typeface="Trebuchet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547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Sit with your specialists if </a:t>
            </a:r>
            <a:r>
              <a:rPr lang="en-US" sz="2400" dirty="0" smtClean="0">
                <a:solidFill>
                  <a:srgbClr val="FF0000"/>
                </a:solidFill>
              </a:rPr>
              <a:t>possible!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45" y="5255084"/>
            <a:ext cx="354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https://www.youtube.com/watch?v=6llQCG8QhBE</a:t>
            </a:r>
            <a:r>
              <a:rPr lang="en-US" dirty="0" smtClean="0"/>
              <a:t>    4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43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Co-Teaching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90525" y="2349500"/>
            <a:ext cx="4902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charset="0"/>
              </a:rPr>
              <a:t>Two or more professionals </a:t>
            </a:r>
            <a:r>
              <a:rPr lang="en-US" altLang="en-US" sz="2400" u="sng" dirty="0">
                <a:latin typeface="Trebuchet MS" charset="0"/>
              </a:rPr>
              <a:t>jointly </a:t>
            </a:r>
            <a:r>
              <a:rPr lang="en-US" altLang="en-US" sz="2400" u="sng" dirty="0" smtClean="0">
                <a:latin typeface="Trebuchet MS" charset="0"/>
              </a:rPr>
              <a:t>delivering</a:t>
            </a:r>
            <a:r>
              <a:rPr lang="en-US" altLang="en-US" sz="2400" dirty="0" smtClean="0">
                <a:latin typeface="Trebuchet MS" charset="0"/>
              </a:rPr>
              <a:t>  substantive </a:t>
            </a:r>
            <a:r>
              <a:rPr lang="en-US" altLang="en-US" sz="2400" dirty="0">
                <a:latin typeface="Trebuchet MS" charset="0"/>
              </a:rPr>
              <a:t>instruction to a diverse, blended group of students in a </a:t>
            </a:r>
            <a:r>
              <a:rPr lang="en-US" altLang="en-US" sz="2400" u="sng" dirty="0">
                <a:latin typeface="Trebuchet MS" charset="0"/>
              </a:rPr>
              <a:t>single</a:t>
            </a:r>
            <a:r>
              <a:rPr lang="en-US" altLang="en-US" sz="2400" dirty="0">
                <a:latin typeface="Trebuchet MS" charset="0"/>
              </a:rPr>
              <a:t> physical space.</a:t>
            </a:r>
          </a:p>
          <a:p>
            <a:pPr eaLnBrk="1" hangingPunct="1"/>
            <a:endParaRPr lang="en-US" altLang="en-US" sz="2400" dirty="0">
              <a:latin typeface="Trebuchet MS" charset="0"/>
            </a:endParaRPr>
          </a:p>
          <a:p>
            <a:pPr eaLnBrk="1" hangingPunct="1"/>
            <a:r>
              <a:rPr lang="en-US" altLang="en-US" sz="2400" i="1" dirty="0">
                <a:latin typeface="Trebuchet MS" charset="0"/>
              </a:rPr>
              <a:t>(Friend &amp; Pope, 2005;Spencer, 2005)</a:t>
            </a:r>
          </a:p>
        </p:txBody>
      </p:sp>
      <p:pic>
        <p:nvPicPr>
          <p:cNvPr id="6" name="Picture 10" descr="MPj03875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503"/>
            <a:ext cx="2411760" cy="3967735"/>
          </a:xfrm>
          <a:prstGeom prst="rect">
            <a:avLst/>
          </a:prstGeom>
          <a:noFill/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 smtClean="0">
                <a:latin typeface="黑体" charset="0"/>
                <a:ea typeface="黑体" charset="0"/>
              </a:rPr>
              <a:t>Understanding Roles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6485068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It’s beneficial to understand the goals and responsibilities of your peers </a:t>
            </a:r>
            <a:endParaRPr lang="en-US" altLang="zh-CN" sz="20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77764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rgbClr val="C00000"/>
                </a:solidFill>
                <a:latin typeface="Trebuchet MS" charset="0"/>
              </a:rPr>
              <a:t>Specialists – LEAP – Teaching Assistants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  <p:pic>
        <p:nvPicPr>
          <p:cNvPr id="6" name="Picture 6" descr="MPj04094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818" y="5239624"/>
            <a:ext cx="22415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360450" y="3517357"/>
            <a:ext cx="8280400" cy="300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28700" indent="-285750" algn="r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dirty="0" smtClean="0">
                <a:latin typeface="Trebuchet MS" charset="0"/>
              </a:rPr>
              <a:t>       Check </a:t>
            </a:r>
            <a:r>
              <a:rPr lang="en-US" altLang="en-US" sz="2200" dirty="0">
                <a:latin typeface="Trebuchet MS" charset="0"/>
              </a:rPr>
              <a:t>mark = I </a:t>
            </a:r>
            <a:r>
              <a:rPr lang="en-US" altLang="en-US" sz="2200" dirty="0" smtClean="0">
                <a:latin typeface="Trebuchet MS" charset="0"/>
              </a:rPr>
              <a:t>knew that, I agree</a:t>
            </a:r>
            <a:endParaRPr lang="en-US" altLang="en-US" sz="2200" dirty="0">
              <a:latin typeface="Trebuchet MS" charset="0"/>
            </a:endParaRPr>
          </a:p>
          <a:p>
            <a:pPr algn="l"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dirty="0">
                <a:latin typeface="Trebuchet MS" charset="0"/>
              </a:rPr>
              <a:t>      Delta = </a:t>
            </a:r>
            <a:r>
              <a:rPr lang="en-US" altLang="en-US" sz="2200" dirty="0" smtClean="0">
                <a:latin typeface="Trebuchet MS" charset="0"/>
              </a:rPr>
              <a:t>Surprised by or want to bear in mind</a:t>
            </a:r>
            <a:endParaRPr lang="en-US" altLang="en-US" sz="2200" dirty="0">
              <a:latin typeface="Trebuchet MS" charset="0"/>
            </a:endParaRPr>
          </a:p>
          <a:p>
            <a:pPr algn="l"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200" b="1" dirty="0" smtClean="0">
                <a:solidFill>
                  <a:schemeClr val="accent1"/>
                </a:solidFill>
                <a:latin typeface="Trebuchet MS" charset="0"/>
              </a:rPr>
              <a:t> ?</a:t>
            </a:r>
            <a:r>
              <a:rPr lang="en-US" altLang="en-US" sz="2200" dirty="0" smtClean="0">
                <a:latin typeface="Trebuchet MS" charset="0"/>
              </a:rPr>
              <a:t>  </a:t>
            </a:r>
            <a:r>
              <a:rPr lang="en-US" altLang="en-US" sz="2200" dirty="0">
                <a:latin typeface="Trebuchet MS" charset="0"/>
              </a:rPr>
              <a:t>=  Curious, want to know more, or disagree </a:t>
            </a:r>
            <a:r>
              <a:rPr lang="en-US" altLang="en-US" sz="2000" dirty="0"/>
              <a:t>with</a:t>
            </a:r>
          </a:p>
          <a:p>
            <a:pPr algn="l" eaLnBrk="1" hangingPunct="1">
              <a:lnSpc>
                <a:spcPct val="200000"/>
              </a:lnSpc>
              <a:buFont typeface="Arial" charset="0"/>
              <a:buChar char="•"/>
            </a:pPr>
            <a:endParaRPr lang="zh-CN" altLang="en-US" sz="2000" dirty="0">
              <a:solidFill>
                <a:srgbClr val="404040"/>
              </a:solidFill>
              <a:latin typeface="Trebuchet MS" charset="0"/>
            </a:endParaRPr>
          </a:p>
          <a:p>
            <a:pPr algn="l" eaLnBrk="1" hangingPunct="1"/>
            <a:endParaRPr lang="zh-CN" altLang="en-US" sz="2000" dirty="0">
              <a:solidFill>
                <a:srgbClr val="404040"/>
              </a:solidFill>
              <a:latin typeface="Trebuchet MS" charset="0"/>
            </a:endParaRPr>
          </a:p>
          <a:p>
            <a:pPr algn="l" eaLnBrk="1" hangingPunct="1"/>
            <a:endParaRPr lang="zh-CN" altLang="en-US" sz="2000" dirty="0">
              <a:solidFill>
                <a:srgbClr val="404040"/>
              </a:solidFill>
              <a:latin typeface="Trebuchet MS" charset="0"/>
            </a:endParaRPr>
          </a:p>
          <a:p>
            <a:pPr algn="l" eaLnBrk="1" hangingPunct="1"/>
            <a:endParaRPr lang="zh-CN" altLang="en-US" dirty="0">
              <a:solidFill>
                <a:srgbClr val="404040"/>
              </a:solidFill>
              <a:latin typeface="Trebuchet MS" charset="0"/>
            </a:endParaRPr>
          </a:p>
        </p:txBody>
      </p:sp>
      <p:sp>
        <p:nvSpPr>
          <p:cNvPr id="9" name="Triangle 8"/>
          <p:cNvSpPr/>
          <p:nvPr/>
        </p:nvSpPr>
        <p:spPr>
          <a:xfrm>
            <a:off x="635717" y="4535607"/>
            <a:ext cx="287337" cy="2387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7" y="3717032"/>
            <a:ext cx="415899" cy="4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 smtClean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68178" y="134076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Getting to Know Your Partner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15778" y="2894930"/>
            <a:ext cx="8540750" cy="4270375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Establish rapport</a:t>
            </a:r>
          </a:p>
          <a:p>
            <a:pPr algn="l"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Identify your teaching styles </a:t>
            </a:r>
          </a:p>
          <a:p>
            <a:pPr algn="l"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Discuss strengths and weaknesses</a:t>
            </a:r>
          </a:p>
          <a:p>
            <a:pPr algn="l"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01245" y="1916832"/>
            <a:ext cx="4575301" cy="470418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32123" y="1957755"/>
            <a:ext cx="4768623" cy="451086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7923" y="1624450"/>
            <a:ext cx="1688886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600" b="1" dirty="0"/>
              <a:t>General Education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175568" y="1624450"/>
            <a:ext cx="1095494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600" b="1" dirty="0"/>
              <a:t>Shared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59677" y="1624449"/>
            <a:ext cx="1095494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sz="1600" b="1"/>
              <a:t>Strategic Teacher</a:t>
            </a:r>
          </a:p>
        </p:txBody>
      </p:sp>
    </p:spTree>
    <p:extLst>
      <p:ext uri="{BB962C8B-B14F-4D97-AF65-F5344CB8AC3E}">
        <p14:creationId xmlns:p14="http://schemas.microsoft.com/office/powerpoint/2010/main" val="248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 dirty="0" smtClean="0">
                <a:latin typeface="黑体" charset="0"/>
                <a:ea typeface="黑体" charset="0"/>
              </a:rPr>
              <a:t>Moving forward with Co-teaching</a:t>
            </a:r>
            <a:endParaRPr dirty="0">
              <a:latin typeface="黑体" charset="0"/>
              <a:ea typeface="黑体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68178" y="134076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r>
              <a:rPr lang="en-US" sz="260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Preparing to </a:t>
            </a:r>
            <a:r>
              <a:rPr lang="en-US" sz="2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Co-Teach: </a:t>
            </a:r>
            <a:br>
              <a:rPr lang="en-US" sz="2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2200" b="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Co-teaching </a:t>
            </a:r>
            <a:r>
              <a:rPr lang="en-US" sz="2200" b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Partners:</a:t>
            </a:r>
          </a:p>
          <a:p>
            <a:endParaRPr lang="en-US" sz="2600" dirty="0" smtClean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99097" y="2483768"/>
            <a:ext cx="5397039" cy="4270375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Compare strengths each bring to the partnership</a:t>
            </a:r>
          </a:p>
          <a:p>
            <a:pPr algn="l">
              <a:buFont typeface="Arial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>
              <a:buFont typeface="Arial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How will the similarities shared contribute to the effectiveness of the co-teaching partnership?</a:t>
            </a:r>
          </a:p>
          <a:p>
            <a:pPr algn="l">
              <a:buFont typeface="Arial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>
              <a:buFont typeface="Arial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How might their differences contribute to the effectiveness of the co-teaching partnership</a:t>
            </a:r>
            <a:r>
              <a:rPr lang="en-US" sz="2000" b="0" dirty="0" smtClean="0">
                <a:latin typeface="Trebuchet MS" charset="0"/>
                <a:ea typeface="Trebuchet MS" charset="0"/>
                <a:cs typeface="Trebuchet MS" charset="0"/>
              </a:rPr>
              <a:t>?</a:t>
            </a:r>
            <a:endParaRPr lang="en-US" sz="20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Models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341438"/>
            <a:ext cx="74549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y-PPT 方案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Ivy-PPT 方案二</Template>
  <TotalTime>997</TotalTime>
  <Words>1066</Words>
  <Application>Microsoft Macintosh PowerPoint</Application>
  <PresentationFormat>On-screen Show (4:3)</PresentationFormat>
  <Paragraphs>249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Times New Roman</vt:lpstr>
      <vt:lpstr>Wingdings</vt:lpstr>
      <vt:lpstr>宋体</vt:lpstr>
      <vt:lpstr>方正准圆简体</vt:lpstr>
      <vt:lpstr>黑体</vt:lpstr>
      <vt:lpstr>Arial</vt:lpstr>
      <vt:lpstr>Calibri</vt:lpstr>
      <vt:lpstr>Palatino Linotype</vt:lpstr>
      <vt:lpstr>Trebuchet MS</vt:lpstr>
      <vt:lpstr>Ivy-PPT 方案二</vt:lpstr>
      <vt:lpstr>PowerPoint Presentation</vt:lpstr>
      <vt:lpstr>OVERVIEW 概述</vt:lpstr>
      <vt:lpstr>OVERVIEW 概述</vt:lpstr>
      <vt:lpstr>Co-Teaching 概述</vt:lpstr>
      <vt:lpstr>Understanding Roles</vt:lpstr>
      <vt:lpstr>Moving forward with Co-teaching</vt:lpstr>
      <vt:lpstr>Moving forward with Co-teaching</vt:lpstr>
      <vt:lpstr>Moving forward with Co-teaching</vt:lpstr>
      <vt:lpstr>Models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Moving forward with Co-teaching</vt:lpstr>
      <vt:lpstr>Moving forward with Co-teaching</vt:lpstr>
      <vt:lpstr>Moving forward with Co-teaching</vt:lpstr>
      <vt:lpstr>Moving forward with Co-teaching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2017-08-08T05:39:21Z</dcterms:created>
  <dcterms:modified xsi:type="dcterms:W3CDTF">2017-08-11T02:35:16Z</dcterms:modified>
</cp:coreProperties>
</file>