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3" r:id="rId2"/>
    <p:sldId id="264" r:id="rId3"/>
    <p:sldId id="265" r:id="rId4"/>
    <p:sldId id="266" r:id="rId5"/>
    <p:sldId id="278" r:id="rId6"/>
    <p:sldId id="279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5" r:id="rId17"/>
    <p:sldId id="277" r:id="rId1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739"/>
    <a:srgbClr val="078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8072"/>
  </p:normalViewPr>
  <p:slideViewPr>
    <p:cSldViewPr>
      <p:cViewPr>
        <p:scale>
          <a:sx n="91" d="100"/>
          <a:sy n="91" d="100"/>
        </p:scale>
        <p:origin x="108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4" d="100"/>
          <a:sy n="124" d="100"/>
        </p:scale>
        <p:origin x="-49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charset="-122"/>
              </a:defRPr>
            </a:lvl1pPr>
          </a:lstStyle>
          <a:p>
            <a:pPr>
              <a:defRPr/>
            </a:pPr>
            <a:fld id="{A94AD27F-A677-4B4D-B478-A31C1A91323B}" type="datetimeFigureOut">
              <a:rPr lang="zh-CN" altLang="en-US"/>
              <a:pPr>
                <a:defRPr/>
              </a:pPr>
              <a:t>17/8/11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A6A0C57-E29D-D04F-8160-0B3FD4A684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208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76DA1-B741-684E-8DB7-2A8417DC0A54}" type="datetimeFigureOut">
              <a:rPr lang="en-US" smtClean="0"/>
              <a:t>8/11/17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C5240-0A60-1848-9DC4-AFB98F7C3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2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Proximity control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behavior management system that is useful for helping individual students become aware of their behaviors. It is a non-verbal form of behavior correction that involves simply walking near or over to the student when he or she is demonstrating the problem behavior.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C5240-0A60-1848-9DC4-AFB98F7C36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66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099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04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1" t="7213" r="7214" b="7259"/>
          <a:stretch>
            <a:fillRect/>
          </a:stretch>
        </p:blipFill>
        <p:spPr bwMode="auto">
          <a:xfrm>
            <a:off x="7524750" y="5373688"/>
            <a:ext cx="9572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Placeholder 36"/>
          <p:cNvSpPr>
            <a:spLocks noGrp="1"/>
          </p:cNvSpPr>
          <p:nvPr>
            <p:ph type="title"/>
          </p:nvPr>
        </p:nvSpPr>
        <p:spPr bwMode="auto">
          <a:xfrm>
            <a:off x="4391025" y="1916113"/>
            <a:ext cx="464185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altLang="zh-CN" smtClean="0"/>
              <a:t>Click to edit Master title style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752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"/>
          <a:stretch>
            <a:fillRect/>
          </a:stretch>
        </p:blipFill>
        <p:spPr bwMode="auto">
          <a:xfrm>
            <a:off x="0" y="53975"/>
            <a:ext cx="10548938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 userDrawn="1"/>
        </p:nvSpPr>
        <p:spPr bwMode="gray">
          <a:xfrm>
            <a:off x="663575" y="338138"/>
            <a:ext cx="4195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638A3E"/>
                    </a:gs>
                    <a:gs pos="100000">
                      <a:schemeClr val="accent2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>
              <a:defRPr/>
            </a:pPr>
            <a:endParaRPr lang="zh-CN" altLang="en-US" smtClean="0"/>
          </a:p>
        </p:txBody>
      </p:sp>
      <p:pic>
        <p:nvPicPr>
          <p:cNvPr id="7" name="图片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5589588"/>
            <a:ext cx="21399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7524750" y="6327775"/>
            <a:ext cx="13065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r>
              <a:rPr lang="en-US" altLang="zh-CN" sz="900" smtClean="0">
                <a:solidFill>
                  <a:srgbClr val="7F7F7F"/>
                </a:solidFill>
                <a:latin typeface="Trebuchet MS" pitchFamily="34" charset="0"/>
              </a:rPr>
              <a:t>www.daystarchina.cn</a:t>
            </a:r>
            <a:endParaRPr lang="zh-CN" altLang="en-US" sz="900" smtClean="0">
              <a:solidFill>
                <a:srgbClr val="7F7F7F"/>
              </a:solidFill>
              <a:latin typeface="Trebuchet MS" pitchFamily="34" charset="0"/>
            </a:endParaRPr>
          </a:p>
        </p:txBody>
      </p:sp>
      <p:pic>
        <p:nvPicPr>
          <p:cNvPr id="9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1844675"/>
            <a:ext cx="610552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4213" y="1844675"/>
            <a:ext cx="7920037" cy="42481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21" name="Title Placeholder 36"/>
          <p:cNvSpPr>
            <a:spLocks noGrp="1"/>
          </p:cNvSpPr>
          <p:nvPr>
            <p:ph type="title"/>
          </p:nvPr>
        </p:nvSpPr>
        <p:spPr bwMode="auto">
          <a:xfrm>
            <a:off x="217488" y="476672"/>
            <a:ext cx="4641850" cy="47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艾毅教育机构介绍</a:t>
            </a:r>
          </a:p>
        </p:txBody>
      </p:sp>
    </p:spTree>
    <p:extLst>
      <p:ext uri="{BB962C8B-B14F-4D97-AF65-F5344CB8AC3E}">
        <p14:creationId xmlns:p14="http://schemas.microsoft.com/office/powerpoint/2010/main" val="46587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"/>
          <a:stretch>
            <a:fillRect/>
          </a:stretch>
        </p:blipFill>
        <p:spPr bwMode="auto">
          <a:xfrm>
            <a:off x="0" y="53975"/>
            <a:ext cx="10548938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 userDrawn="1"/>
        </p:nvSpPr>
        <p:spPr bwMode="gray">
          <a:xfrm>
            <a:off x="663575" y="338138"/>
            <a:ext cx="4195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638A3E"/>
                    </a:gs>
                    <a:gs pos="100000">
                      <a:schemeClr val="accent2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>
              <a:defRPr/>
            </a:pPr>
            <a:endParaRPr lang="zh-CN" altLang="en-US" smtClean="0"/>
          </a:p>
        </p:txBody>
      </p:sp>
      <p:pic>
        <p:nvPicPr>
          <p:cNvPr id="7" name="图片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5589588"/>
            <a:ext cx="21399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7524750" y="6327775"/>
            <a:ext cx="13065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r>
              <a:rPr lang="en-US" altLang="zh-CN" sz="900" smtClean="0">
                <a:solidFill>
                  <a:srgbClr val="7F7F7F"/>
                </a:solidFill>
                <a:latin typeface="Trebuchet MS" pitchFamily="34" charset="0"/>
              </a:rPr>
              <a:t>www.daystarchina.cn</a:t>
            </a:r>
            <a:endParaRPr lang="zh-CN" altLang="en-US" sz="900" smtClean="0">
              <a:solidFill>
                <a:srgbClr val="7F7F7F"/>
              </a:solidFill>
              <a:latin typeface="Trebuchet MS" pitchFamily="34" charset="0"/>
            </a:endParaRPr>
          </a:p>
        </p:txBody>
      </p:sp>
      <p:pic>
        <p:nvPicPr>
          <p:cNvPr id="9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1844675"/>
            <a:ext cx="610552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4213" y="1844675"/>
            <a:ext cx="7920037" cy="42481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21" name="Title Placeholder 36"/>
          <p:cNvSpPr>
            <a:spLocks noGrp="1"/>
          </p:cNvSpPr>
          <p:nvPr>
            <p:ph type="title"/>
          </p:nvPr>
        </p:nvSpPr>
        <p:spPr bwMode="auto">
          <a:xfrm>
            <a:off x="217488" y="476672"/>
            <a:ext cx="4641850" cy="47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艾毅教育机构介绍</a:t>
            </a:r>
          </a:p>
        </p:txBody>
      </p:sp>
    </p:spTree>
    <p:extLst>
      <p:ext uri="{BB962C8B-B14F-4D97-AF65-F5344CB8AC3E}">
        <p14:creationId xmlns:p14="http://schemas.microsoft.com/office/powerpoint/2010/main" val="131115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1" t="7213" r="7214" b="7259"/>
          <a:stretch>
            <a:fillRect/>
          </a:stretch>
        </p:blipFill>
        <p:spPr bwMode="auto">
          <a:xfrm>
            <a:off x="7524750" y="5373688"/>
            <a:ext cx="9572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95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0" Type="http://schemas.openxmlformats.org/officeDocument/2006/relationships/image" Target="../media/image3.png"/><Relationship Id="rId11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36"/>
          <p:cNvSpPr>
            <a:spLocks noGrp="1"/>
          </p:cNvSpPr>
          <p:nvPr>
            <p:ph type="title"/>
          </p:nvPr>
        </p:nvSpPr>
        <p:spPr bwMode="auto">
          <a:xfrm>
            <a:off x="4211638" y="2276475"/>
            <a:ext cx="464185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艾毅教育机构介绍</a:t>
            </a:r>
          </a:p>
        </p:txBody>
      </p:sp>
      <p:pic>
        <p:nvPicPr>
          <p:cNvPr id="1028" name="Picture 27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9825"/>
            <a:ext cx="555942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图片 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188913"/>
            <a:ext cx="22812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Box 12"/>
          <p:cNvSpPr txBox="1">
            <a:spLocks noChangeArrowheads="1"/>
          </p:cNvSpPr>
          <p:nvPr userDrawn="1"/>
        </p:nvSpPr>
        <p:spPr bwMode="auto">
          <a:xfrm>
            <a:off x="7277100" y="6327775"/>
            <a:ext cx="13065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r>
              <a:rPr lang="en-US" altLang="zh-CN" sz="900" smtClean="0">
                <a:solidFill>
                  <a:srgbClr val="7F7F7F"/>
                </a:solidFill>
                <a:latin typeface="Trebuchet MS" pitchFamily="34" charset="0"/>
              </a:rPr>
              <a:t>www.daystarchina.cn</a:t>
            </a:r>
            <a:endParaRPr lang="zh-CN" altLang="en-US" sz="900" smtClean="0">
              <a:solidFill>
                <a:srgbClr val="7F7F7F"/>
              </a:solidFill>
              <a:latin typeface="Trebuchet MS" pitchFamily="34" charset="0"/>
            </a:endParaRPr>
          </a:p>
        </p:txBody>
      </p:sp>
      <p:pic>
        <p:nvPicPr>
          <p:cNvPr id="1031" name="图片 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5589588"/>
            <a:ext cx="21399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1" r:id="rId2"/>
    <p:sldLayoutId id="2147483833" r:id="rId3"/>
    <p:sldLayoutId id="2147483834" r:id="rId4"/>
    <p:sldLayoutId id="2147483835" r:id="rId5"/>
    <p:sldLayoutId id="2147483836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zh-CN" altLang="en-US" sz="4000" b="1" kern="1200" dirty="0">
          <a:solidFill>
            <a:schemeClr val="tx1"/>
          </a:solidFill>
          <a:latin typeface="Arial" charset="0"/>
          <a:ea typeface="方正准圆简体" pitchFamily="65" charset="-122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方正准圆简体" pitchFamily="65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方正准圆简体" pitchFamily="65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方正准圆简体" pitchFamily="65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方正准圆简体" pitchFamily="65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78D00"/>
          </a:solidFill>
          <a:latin typeface="Arial" charset="0"/>
          <a:ea typeface="方正准圆简体" pitchFamily="65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78D00"/>
          </a:solidFill>
          <a:latin typeface="Arial" charset="0"/>
          <a:ea typeface="方正准圆简体" pitchFamily="65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78D00"/>
          </a:solidFill>
          <a:latin typeface="Arial" charset="0"/>
          <a:ea typeface="方正准圆简体" pitchFamily="65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78D00"/>
          </a:solidFill>
          <a:latin typeface="Arial" charset="0"/>
          <a:ea typeface="方正准圆简体" pitchFamily="65" charset="-122"/>
        </a:defRPr>
      </a:lvl9pPr>
    </p:titleStyle>
    <p:bodyStyle>
      <a:lvl1pPr marL="342900" indent="-342900" algn="ctr" rtl="0" eaLnBrk="0" fontAlgn="base" hangingPunct="0">
        <a:spcBef>
          <a:spcPct val="50000"/>
        </a:spcBef>
        <a:spcAft>
          <a:spcPct val="0"/>
        </a:spcAft>
        <a:buFont typeface="Arial" charset="0"/>
        <a:defRPr lang="en-US" altLang="zh-CN" sz="1600" b="1" kern="1200" dirty="0">
          <a:solidFill>
            <a:schemeClr val="bg1"/>
          </a:solidFill>
          <a:latin typeface="Palatino Linotype" pitchFamily="18" charset="0"/>
          <a:ea typeface="方正准圆简体" pitchFamily="65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google.com/url?sa=i&amp;rct=j&amp;q=strategy&amp;source=images&amp;cd=&amp;docid=MUPKCY-fX0EqlM&amp;tbnid=gFwr0i5ys_s3BM:&amp;ved=0CAUQjRw&amp;url=http://www.xcellimark.com/strategy-planning.aspx&amp;ei=jH7IUaTQBOblyQHf_oGoAQ&amp;bvm=bv.48293060,d.aWc&amp;psig=AFQjCNEn-f5UI2DhjijkrXCV9RlAU65Ktg&amp;ust=1372180419211372" TargetMode="External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google.com/url?sa=i&amp;rct=j&amp;q=strategy&amp;source=images&amp;cd=&amp;docid=MUPKCY-fX0EqlM&amp;tbnid=gFwr0i5ys_s3BM:&amp;ved=0CAUQjRw&amp;url=http://www.xcellimark.com/strategy-planning.aspx&amp;ei=jH7IUaTQBOblyQHf_oGoAQ&amp;bvm=bv.48293060,d.aWc&amp;psig=AFQjCNEn-f5UI2DhjijkrXCV9RlAU65Ktg&amp;ust=1372180419211372" TargetMode="Externa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google.com/url?sa=i&amp;rct=j&amp;q=strategy&amp;source=images&amp;cd=&amp;docid=MUPKCY-fX0EqlM&amp;tbnid=gFwr0i5ys_s3BM:&amp;ved=0CAUQjRw&amp;url=http://www.xcellimark.com/strategy-planning.aspx&amp;ei=jH7IUaTQBOblyQHf_oGoAQ&amp;bvm=bv.48293060,d.aWc&amp;psig=AFQjCNEn-f5UI2DhjijkrXCV9RlAU65Ktg&amp;ust=1372180419211372" TargetMode="External"/><Relationship Id="rId3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google.com/url?sa=i&amp;rct=j&amp;q=strategy&amp;source=images&amp;cd=&amp;docid=MUPKCY-fX0EqlM&amp;tbnid=gFwr0i5ys_s3BM:&amp;ved=0CAUQjRw&amp;url=http://www.xcellimark.com/strategy-planning.aspx&amp;ei=jH7IUaTQBOblyQHf_oGoAQ&amp;bvm=bv.48293060,d.aWc&amp;psig=AFQjCNEn-f5UI2DhjijkrXCV9RlAU65Ktg&amp;ust=1372180419211372" TargetMode="External"/><Relationship Id="rId3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google.com/url?sa=i&amp;rct=j&amp;q=strategy&amp;source=images&amp;cd=&amp;docid=MUPKCY-fX0EqlM&amp;tbnid=gFwr0i5ys_s3BM:&amp;ved=0CAUQjRw&amp;url=http://www.xcellimark.com/strategy-planning.aspx&amp;ei=jH7IUaTQBOblyQHf_oGoAQ&amp;bvm=bv.48293060,d.aWc&amp;psig=AFQjCNEn-f5UI2DhjijkrXCV9RlAU65Ktg&amp;ust=1372180419211372" TargetMode="External"/><Relationship Id="rId3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strategy&amp;source=images&amp;cd=&amp;docid=MUPKCY-fX0EqlM&amp;tbnid=gFwr0i5ys_s3BM:&amp;ved=0CAUQjRw&amp;url=http://www.xcellimark.com/strategy-planning.aspx&amp;ei=jH7IUaTQBOblyQHf_oGoAQ&amp;bvm=bv.48293060,d.aWc&amp;psig=AFQjCNEn-f5UI2DhjijkrXCV9RlAU65Ktg&amp;ust=1372180419211372" TargetMode="External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google.com/url?sa=i&amp;rct=j&amp;q=strategy&amp;source=images&amp;cd=&amp;docid=MUPKCY-fX0EqlM&amp;tbnid=gFwr0i5ys_s3BM:&amp;ved=0CAUQjRw&amp;url=http://www.xcellimark.com/strategy-planning.aspx&amp;ei=jH7IUaTQBOblyQHf_oGoAQ&amp;bvm=bv.48293060,d.aWc&amp;psig=AFQjCNEn-f5UI2DhjijkrXCV9RlAU65Ktg&amp;ust=1372180419211372" TargetMode="External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4641850" cy="909638"/>
          </a:xfrm>
        </p:spPr>
        <p:txBody>
          <a:bodyPr/>
          <a:lstStyle/>
          <a:p>
            <a:r>
              <a:rPr lang="en-US">
                <a:latin typeface="黑体" charset="0"/>
                <a:ea typeface="黑体" charset="0"/>
              </a:rPr>
              <a:t>Co-Teaching 概述</a:t>
            </a:r>
            <a:endParaRPr>
              <a:latin typeface="黑体" charset="0"/>
              <a:ea typeface="黑体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288" y="14398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000" b="1" kern="1200" dirty="0">
                <a:solidFill>
                  <a:schemeClr val="tx1"/>
                </a:solidFill>
                <a:latin typeface="Arial" charset="0"/>
                <a:ea typeface="方正准圆简体" pitchFamily="65" charset="-122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方正准圆简体" pitchFamily="65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方正准圆简体" pitchFamily="65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方正准圆简体" pitchFamily="65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方正准圆简体" pitchFamily="65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78D00"/>
                </a:solidFill>
                <a:latin typeface="Arial" charset="0"/>
                <a:ea typeface="方正准圆简体" pitchFamily="65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78D00"/>
                </a:solidFill>
                <a:latin typeface="Arial" charset="0"/>
                <a:ea typeface="方正准圆简体" pitchFamily="65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78D00"/>
                </a:solidFill>
                <a:latin typeface="Arial" charset="0"/>
                <a:ea typeface="方正准圆简体" pitchFamily="65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78D00"/>
                </a:solidFill>
                <a:latin typeface="Arial" charset="0"/>
                <a:ea typeface="方正准圆简体" pitchFamily="65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Co-Teaching</a:t>
            </a:r>
            <a:b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390525" y="2349500"/>
            <a:ext cx="4902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rebuchet MS" charset="0"/>
              </a:rPr>
              <a:t>Two or more professionals </a:t>
            </a:r>
            <a:r>
              <a:rPr lang="en-US" altLang="en-US" sz="2400" u="sng" dirty="0">
                <a:latin typeface="Trebuchet MS" charset="0"/>
              </a:rPr>
              <a:t>jointly </a:t>
            </a:r>
            <a:r>
              <a:rPr lang="en-US" altLang="en-US" sz="2400" u="sng" dirty="0" smtClean="0">
                <a:latin typeface="Trebuchet MS" charset="0"/>
              </a:rPr>
              <a:t>delivering</a:t>
            </a:r>
            <a:r>
              <a:rPr lang="en-US" altLang="en-US" sz="2400" dirty="0" smtClean="0">
                <a:latin typeface="Trebuchet MS" charset="0"/>
              </a:rPr>
              <a:t>  substantive </a:t>
            </a:r>
            <a:r>
              <a:rPr lang="en-US" altLang="en-US" sz="2400" dirty="0">
                <a:latin typeface="Trebuchet MS" charset="0"/>
              </a:rPr>
              <a:t>instruction to a diverse, blended group of students in a </a:t>
            </a:r>
            <a:r>
              <a:rPr lang="en-US" altLang="en-US" sz="2400" u="sng" dirty="0">
                <a:latin typeface="Trebuchet MS" charset="0"/>
              </a:rPr>
              <a:t>single</a:t>
            </a:r>
            <a:r>
              <a:rPr lang="en-US" altLang="en-US" sz="2400" dirty="0">
                <a:latin typeface="Trebuchet MS" charset="0"/>
              </a:rPr>
              <a:t> physical space.</a:t>
            </a:r>
          </a:p>
          <a:p>
            <a:pPr eaLnBrk="1" hangingPunct="1"/>
            <a:endParaRPr lang="en-US" altLang="en-US" sz="2400" dirty="0">
              <a:latin typeface="Trebuchet MS" charset="0"/>
            </a:endParaRPr>
          </a:p>
          <a:p>
            <a:pPr eaLnBrk="1" hangingPunct="1"/>
            <a:r>
              <a:rPr lang="en-US" altLang="en-US" sz="2400" i="1" dirty="0">
                <a:latin typeface="Trebuchet MS" charset="0"/>
              </a:rPr>
              <a:t>(Friend &amp; Pope, 2005;Spencer, 2005)</a:t>
            </a:r>
          </a:p>
        </p:txBody>
      </p:sp>
      <p:pic>
        <p:nvPicPr>
          <p:cNvPr id="6" name="Picture 10" descr="MPj038753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69503"/>
            <a:ext cx="2411760" cy="3967735"/>
          </a:xfrm>
          <a:prstGeom prst="rect">
            <a:avLst/>
          </a:prstGeom>
          <a:noFill/>
          <a:ln w="762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4641850" cy="909638"/>
          </a:xfrm>
        </p:spPr>
        <p:txBody>
          <a:bodyPr/>
          <a:lstStyle/>
          <a:p>
            <a:r>
              <a:rPr lang="en-US">
                <a:latin typeface="黑体" charset="0"/>
                <a:ea typeface="黑体" charset="0"/>
              </a:rPr>
              <a:t>Co-Teaching 概述</a:t>
            </a:r>
            <a:endParaRPr>
              <a:latin typeface="黑体" charset="0"/>
              <a:ea typeface="黑体" charset="0"/>
            </a:endParaRPr>
          </a:p>
        </p:txBody>
      </p:sp>
      <p:pic>
        <p:nvPicPr>
          <p:cNvPr id="16386" name="Picture 2" descr="http://www.xcellimark.com/images/sce/img_strateg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114800"/>
            <a:ext cx="14366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39750" y="2330450"/>
            <a:ext cx="4608513" cy="44561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ctr" rtl="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defRPr lang="en-US" altLang="zh-CN" sz="1600" b="1" kern="1200" dirty="0">
                <a:solidFill>
                  <a:schemeClr val="bg1"/>
                </a:solidFill>
                <a:latin typeface="Palatino Linotype" pitchFamily="18" charset="0"/>
                <a:ea typeface="方正准圆简体" pitchFamily="65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l"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sz="1800" b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Break groups by learning styles</a:t>
            </a:r>
          </a:p>
          <a:p>
            <a:pPr marL="137160" algn="l">
              <a:buClr>
                <a:srgbClr val="C00000"/>
              </a:buClr>
              <a:defRPr/>
            </a:pPr>
            <a:endParaRPr sz="1200" b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algn="l"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sz="1800" b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Ensure heterogeneous grouping </a:t>
            </a:r>
          </a:p>
          <a:p>
            <a:pPr algn="l">
              <a:buClr>
                <a:srgbClr val="C00000"/>
              </a:buClr>
              <a:defRPr/>
            </a:pPr>
            <a:endParaRPr sz="1200" b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algn="l"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sz="1800" b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Put a deck of cards over desk (on the ceiling) and call suits or matching cards for grouping</a:t>
            </a:r>
          </a:p>
          <a:p>
            <a:pPr marL="137160" algn="l">
              <a:buClr>
                <a:srgbClr val="C00000"/>
              </a:buClr>
              <a:defRPr/>
            </a:pPr>
            <a:endParaRPr sz="1200" b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algn="l"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sz="1800" b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Include brain breaks </a:t>
            </a:r>
          </a:p>
          <a:p>
            <a:pPr marL="137160" algn="l">
              <a:buClr>
                <a:srgbClr val="C00000"/>
              </a:buClr>
              <a:defRPr/>
            </a:pPr>
            <a:endParaRPr sz="1200" b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algn="l"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sz="1800" b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Teach with a timer to keep everyone </a:t>
            </a:r>
          </a:p>
          <a:p>
            <a:pPr algn="l">
              <a:buClr>
                <a:srgbClr val="C00000"/>
              </a:buClr>
              <a:defRPr/>
            </a:pPr>
            <a:r>
              <a:rPr sz="1800" b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on track</a:t>
            </a:r>
          </a:p>
          <a:p>
            <a:pPr algn="l" eaLnBrk="1" hangingPunct="1">
              <a:buFontTx/>
              <a:buNone/>
              <a:defRPr/>
            </a:pPr>
            <a:endParaRPr smtClean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7950" y="1341438"/>
            <a:ext cx="5795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  <a:latin typeface="Trebuchet MS" charset="0"/>
              </a:rPr>
              <a:t>Strategies for Implementing</a:t>
            </a:r>
            <a:r>
              <a:rPr lang="en-US" altLang="en-US" sz="2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  <a:t/>
            </a:r>
            <a:br>
              <a:rPr lang="en-US" altLang="en-US" sz="2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</a:br>
            <a:r>
              <a:rPr lang="en-US" altLang="en-US" sz="2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  <a:t> Parallel Teaching</a:t>
            </a:r>
            <a:r>
              <a:rPr lang="en-US" altLang="en-US" sz="3600" b="1">
                <a:solidFill>
                  <a:srgbClr val="254061"/>
                </a:solidFill>
                <a:ea typeface="方正准圆简体" charset="0"/>
              </a:rPr>
              <a:t/>
            </a:r>
            <a:br>
              <a:rPr lang="en-US" altLang="en-US" sz="3600" b="1">
                <a:solidFill>
                  <a:srgbClr val="254061"/>
                </a:solidFill>
                <a:ea typeface="方正准圆简体" charset="0"/>
              </a:rPr>
            </a:br>
            <a:endParaRPr lang="en-US" altLang="en-US" sz="2400" b="1">
              <a:solidFill>
                <a:srgbClr val="C00000"/>
              </a:solidFill>
              <a:ea typeface="方正准圆简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4641850" cy="909638"/>
          </a:xfrm>
        </p:spPr>
        <p:txBody>
          <a:bodyPr/>
          <a:lstStyle/>
          <a:p>
            <a:r>
              <a:rPr lang="en-US">
                <a:latin typeface="黑体" charset="0"/>
                <a:ea typeface="黑体" charset="0"/>
              </a:rPr>
              <a:t>Co-Teaching 概述</a:t>
            </a:r>
            <a:endParaRPr>
              <a:latin typeface="黑体" charset="0"/>
              <a:ea typeface="黑体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1989138"/>
            <a:ext cx="6003925" cy="4868862"/>
          </a:xfrm>
          <a:prstGeom prst="rect">
            <a:avLst/>
          </a:prstGeom>
        </p:spPr>
        <p:txBody>
          <a:bodyPr/>
          <a:lstStyle>
            <a:lvl1pPr marL="457200" indent="-3429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One co-teaching partner takes responsibility for instructing the large group while the other works with a small group for a specific instructional purpose</a:t>
            </a:r>
          </a:p>
          <a:p>
            <a:pPr marL="422910" indent="-285750"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q"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  <a:latin typeface="Trebuchet MS" charset="0"/>
                <a:ea typeface="Trebuchet MS" charset="0"/>
                <a:cs typeface="Trebuchet MS" charset="0"/>
              </a:rPr>
              <a:t>The </a:t>
            </a:r>
            <a:r>
              <a:rPr lang="en-US" sz="2000" b="1" u="sng" dirty="0" smtClean="0">
                <a:solidFill>
                  <a:srgbClr val="FF0000"/>
                </a:solidFill>
                <a:latin typeface="Trebuchet MS" charset="0"/>
                <a:ea typeface="Trebuchet MS" charset="0"/>
                <a:cs typeface="Trebuchet MS" charset="0"/>
              </a:rPr>
              <a:t>temporarily</a:t>
            </a:r>
            <a:r>
              <a:rPr lang="en-US" sz="2000" b="1" dirty="0" smtClean="0">
                <a:solidFill>
                  <a:srgbClr val="FF0000"/>
                </a:solidFill>
                <a:latin typeface="Trebuchet MS" charset="0"/>
                <a:ea typeface="Trebuchet MS" charset="0"/>
                <a:cs typeface="Trebuchet MS" charset="0"/>
              </a:rPr>
              <a:t> formed  group maybe based on enrichment, re-teaching,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interest area, pre-teaching, etc. </a:t>
            </a:r>
          </a:p>
          <a:p>
            <a:pPr marL="137160" indent="0" eaLnBrk="1" hangingPunct="1">
              <a:lnSpc>
                <a:spcPct val="90000"/>
              </a:lnSpc>
              <a:buClr>
                <a:srgbClr val="C00000"/>
              </a:buClr>
            </a:pPr>
            <a:endParaRPr lang="en-US" sz="2000" u="sng" dirty="0" smtClean="0">
              <a:solidFill>
                <a:schemeClr val="accent1">
                  <a:lumMod val="50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Roles are exchanged to sustain teacher parity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Wingdings" charset="2"/>
              <a:buChar char=""/>
            </a:pPr>
            <a:endParaRPr lang="en-US" altLang="zh-CN" sz="1700" dirty="0">
              <a:solidFill>
                <a:schemeClr val="tx2"/>
              </a:solidFill>
              <a:latin typeface="Trebuchet MS" charset="0"/>
            </a:endParaRPr>
          </a:p>
        </p:txBody>
      </p:sp>
      <p:sp>
        <p:nvSpPr>
          <p:cNvPr id="17411" name="Rectangle 2"/>
          <p:cNvSpPr txBox="1">
            <a:spLocks noChangeArrowheads="1"/>
          </p:cNvSpPr>
          <p:nvPr/>
        </p:nvSpPr>
        <p:spPr bwMode="auto">
          <a:xfrm>
            <a:off x="392113" y="1008063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</a:rPr>
              <a:t>Alternative Teaching Approach</a:t>
            </a:r>
            <a:endParaRPr lang="en-US" altLang="en-US" sz="2600" b="1" dirty="0">
              <a:solidFill>
                <a:srgbClr val="FF0000"/>
              </a:solidFill>
              <a:latin typeface="Trebuchet M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3488259"/>
            <a:ext cx="2123728" cy="3369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4641850" cy="909638"/>
          </a:xfrm>
        </p:spPr>
        <p:txBody>
          <a:bodyPr/>
          <a:lstStyle/>
          <a:p>
            <a:r>
              <a:rPr lang="en-US">
                <a:latin typeface="黑体" charset="0"/>
                <a:ea typeface="黑体" charset="0"/>
              </a:rPr>
              <a:t>Co-Teaching 概述</a:t>
            </a:r>
            <a:endParaRPr>
              <a:latin typeface="黑体" charset="0"/>
              <a:ea typeface="黑体" charset="0"/>
            </a:endParaRPr>
          </a:p>
        </p:txBody>
      </p:sp>
      <p:pic>
        <p:nvPicPr>
          <p:cNvPr id="16386" name="Picture 2" descr="http://www.xcellimark.com/images/sce/img_strateg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114800"/>
            <a:ext cx="14366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39750" y="2330450"/>
            <a:ext cx="4608513" cy="44561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ctr" rtl="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defRPr lang="en-US" altLang="zh-CN" sz="1600" b="1" kern="1200" dirty="0">
                <a:solidFill>
                  <a:schemeClr val="bg1"/>
                </a:solidFill>
                <a:latin typeface="Palatino Linotype" pitchFamily="18" charset="0"/>
                <a:ea typeface="方正准圆简体" pitchFamily="65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l"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Use mini dry erase boards</a:t>
            </a:r>
          </a:p>
          <a:p>
            <a:pPr marL="137160" algn="l" eaLnBrk="1" hangingPunct="1">
              <a:buClr>
                <a:srgbClr val="C00000"/>
              </a:buClr>
            </a:pPr>
            <a:endParaRPr lang="en-US" sz="2000" b="0" dirty="0">
              <a:solidFill>
                <a:schemeClr val="accent1">
                  <a:lumMod val="50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457200" algn="l"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Have accessible computer </a:t>
            </a:r>
            <a:r>
              <a:rPr lang="en-US" sz="2000" b="0" dirty="0" smtClean="0">
                <a:solidFill>
                  <a:schemeClr val="accent1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station or iPads</a:t>
            </a:r>
            <a:endParaRPr lang="en-US" sz="2000" b="0" dirty="0">
              <a:solidFill>
                <a:schemeClr val="accent1">
                  <a:lumMod val="50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137160" algn="l" eaLnBrk="1" hangingPunct="1">
              <a:buClr>
                <a:srgbClr val="C00000"/>
              </a:buClr>
            </a:pPr>
            <a:endParaRPr lang="en-US" sz="2000" b="0" dirty="0">
              <a:solidFill>
                <a:schemeClr val="accent1">
                  <a:lumMod val="50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457200" algn="l"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Create individualized folders with appropriate work</a:t>
            </a:r>
          </a:p>
          <a:p>
            <a:pPr marL="137160" algn="l" eaLnBrk="1" hangingPunct="1">
              <a:buClr>
                <a:srgbClr val="C00000"/>
              </a:buClr>
            </a:pPr>
            <a:endParaRPr lang="en-US" sz="2000" b="0" dirty="0">
              <a:solidFill>
                <a:schemeClr val="accent1">
                  <a:lumMod val="50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457200" algn="l"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Provide </a:t>
            </a:r>
            <a:r>
              <a:rPr lang="en-US" sz="2000" b="0" dirty="0" smtClean="0">
                <a:solidFill>
                  <a:schemeClr val="accent1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leveled/guided reading</a:t>
            </a:r>
            <a:endParaRPr lang="en-US" sz="2000" b="0" dirty="0">
              <a:solidFill>
                <a:schemeClr val="accent1">
                  <a:lumMod val="50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algn="l" eaLnBrk="1" hangingPunct="1">
              <a:buFontTx/>
              <a:buNone/>
              <a:defRPr/>
            </a:pPr>
            <a:endParaRPr dirty="0" smtClean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7950" y="1341438"/>
            <a:ext cx="5795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 dirty="0">
                <a:solidFill>
                  <a:srgbClr val="C00000"/>
                </a:solidFill>
                <a:latin typeface="Trebuchet MS" charset="0"/>
              </a:rPr>
              <a:t>Strategies for Implementing</a:t>
            </a:r>
            <a:r>
              <a:rPr lang="en-US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  <a:t/>
            </a:r>
            <a:br>
              <a:rPr lang="en-US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</a:br>
            <a:r>
              <a:rPr lang="en-US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  <a:t> </a:t>
            </a:r>
            <a:r>
              <a:rPr lang="en-US" alt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  <a:t>Alternative Teaching</a:t>
            </a:r>
            <a:r>
              <a:rPr lang="en-US" altLang="en-US" sz="3600" b="1" dirty="0">
                <a:solidFill>
                  <a:srgbClr val="254061"/>
                </a:solidFill>
                <a:ea typeface="方正准圆简体" charset="0"/>
              </a:rPr>
              <a:t/>
            </a:r>
            <a:br>
              <a:rPr lang="en-US" altLang="en-US" sz="3600" b="1" dirty="0">
                <a:solidFill>
                  <a:srgbClr val="254061"/>
                </a:solidFill>
                <a:ea typeface="方正准圆简体" charset="0"/>
              </a:rPr>
            </a:br>
            <a:endParaRPr lang="en-US" altLang="en-US" sz="2400" b="1" dirty="0">
              <a:solidFill>
                <a:srgbClr val="C00000"/>
              </a:solidFill>
              <a:ea typeface="方正准圆简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8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4641850" cy="909638"/>
          </a:xfrm>
        </p:spPr>
        <p:txBody>
          <a:bodyPr/>
          <a:lstStyle/>
          <a:p>
            <a:r>
              <a:rPr lang="en-US">
                <a:latin typeface="黑体" charset="0"/>
                <a:ea typeface="黑体" charset="0"/>
              </a:rPr>
              <a:t>Co-Teaching 概述</a:t>
            </a:r>
            <a:endParaRPr>
              <a:latin typeface="黑体" charset="0"/>
              <a:ea typeface="黑体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1989138"/>
            <a:ext cx="6003925" cy="4868862"/>
          </a:xfrm>
          <a:prstGeom prst="rect">
            <a:avLst/>
          </a:prstGeom>
        </p:spPr>
        <p:txBody>
          <a:bodyPr/>
          <a:lstStyle>
            <a:lvl1pPr marL="457200" indent="-3429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marL="571500" indent="-457200" eaLnBrk="1" hangingPunct="1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Both Co-teaching partners are fully engaged in leading the delivery of core instruction at the same time</a:t>
            </a:r>
          </a:p>
          <a:p>
            <a:pPr marL="137160" eaLnBrk="1" hangingPunct="1">
              <a:lnSpc>
                <a:spcPct val="80000"/>
              </a:lnSpc>
              <a:buClr>
                <a:srgbClr val="C00000"/>
              </a:buClr>
            </a:pPr>
            <a:endParaRPr lang="en-US" sz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457200" eaLnBrk="1" hangingPunct="1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Co-Teaching partners are delivering the same instruction simultaneously </a:t>
            </a:r>
          </a:p>
          <a:p>
            <a:pPr marL="137160" eaLnBrk="1" hangingPunct="1">
              <a:lnSpc>
                <a:spcPct val="80000"/>
              </a:lnSpc>
              <a:buClr>
                <a:srgbClr val="C00000"/>
              </a:buClr>
            </a:pPr>
            <a:endParaRPr lang="en-US" sz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457200" eaLnBrk="1" hangingPunct="1">
              <a:lnSpc>
                <a:spcPct val="11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Co-teachers may have equally active roles, such as </a:t>
            </a:r>
          </a:p>
          <a:p>
            <a:pPr marL="857250" lvl="1" indent="-457200" eaLnBrk="1" hangingPunct="1">
              <a:lnSpc>
                <a:spcPct val="11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Speak &amp; Chart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-one co-teacher leading the large-group lesson while the other models note-taking  	</a:t>
            </a:r>
          </a:p>
          <a:p>
            <a:pPr marL="857250" lvl="1" indent="-457200" eaLnBrk="1" hangingPunct="1">
              <a:lnSpc>
                <a:spcPct val="11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Speak &amp; Add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restates key concepts for clarification</a:t>
            </a:r>
          </a:p>
          <a:p>
            <a:pPr marL="137160" eaLnBrk="1" hangingPunct="1">
              <a:lnSpc>
                <a:spcPct val="110000"/>
              </a:lnSpc>
              <a:buClr>
                <a:srgbClr val="C00000"/>
              </a:buClr>
            </a:pPr>
            <a:endParaRPr lang="en-US" sz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Wingdings" charset="2"/>
              <a:buChar char=""/>
            </a:pPr>
            <a:endParaRPr lang="en-US" altLang="zh-CN" sz="1700" dirty="0">
              <a:solidFill>
                <a:schemeClr val="tx2"/>
              </a:solidFill>
              <a:latin typeface="Trebuchet MS" charset="0"/>
            </a:endParaRPr>
          </a:p>
        </p:txBody>
      </p:sp>
      <p:sp>
        <p:nvSpPr>
          <p:cNvPr id="17411" name="Rectangle 2"/>
          <p:cNvSpPr txBox="1">
            <a:spLocks noChangeArrowheads="1"/>
          </p:cNvSpPr>
          <p:nvPr/>
        </p:nvSpPr>
        <p:spPr bwMode="auto">
          <a:xfrm>
            <a:off x="392113" y="1008063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</a:rPr>
              <a:t>Teaming Approach</a:t>
            </a:r>
            <a:r>
              <a:rPr lang="en-US" sz="2800" dirty="0"/>
              <a:t> 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200" b="1" dirty="0" smtClean="0"/>
              <a:t>Speak </a:t>
            </a:r>
            <a:r>
              <a:rPr lang="en-US" sz="2200" b="1" dirty="0"/>
              <a:t>&amp; Add, Speak &amp; Chart</a:t>
            </a:r>
            <a:endParaRPr lang="en-US" altLang="en-US" sz="2200" b="1" dirty="0">
              <a:solidFill>
                <a:srgbClr val="FF0000"/>
              </a:solidFill>
              <a:latin typeface="Trebuchet M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1" y="3675837"/>
            <a:ext cx="2047452" cy="321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4641850" cy="909638"/>
          </a:xfrm>
        </p:spPr>
        <p:txBody>
          <a:bodyPr/>
          <a:lstStyle/>
          <a:p>
            <a:r>
              <a:rPr lang="en-US">
                <a:latin typeface="黑体" charset="0"/>
                <a:ea typeface="黑体" charset="0"/>
              </a:rPr>
              <a:t>Co-Teaching 概述</a:t>
            </a:r>
            <a:endParaRPr>
              <a:latin typeface="黑体" charset="0"/>
              <a:ea typeface="黑体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1989138"/>
            <a:ext cx="6003925" cy="4868862"/>
          </a:xfrm>
          <a:prstGeom prst="rect">
            <a:avLst/>
          </a:prstGeom>
        </p:spPr>
        <p:txBody>
          <a:bodyPr/>
          <a:lstStyle>
            <a:lvl1pPr marL="457200" indent="-3429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marL="571500" indent="-457200"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Co-Teaching partners are on stage at the same time.</a:t>
            </a:r>
          </a:p>
          <a:p>
            <a:pPr marL="422910" indent="-285750"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q"/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457200"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One partner leads the instruction while the other </a:t>
            </a:r>
          </a:p>
          <a:p>
            <a:pPr eaLnBrk="1" hangingPunct="1">
              <a:lnSpc>
                <a:spcPct val="80000"/>
              </a:lnSpc>
              <a:buClr>
                <a:srgbClr val="C00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adds to the lesson by…</a:t>
            </a:r>
          </a:p>
          <a:p>
            <a:pPr marL="137160" indent="0" eaLnBrk="1" hangingPunct="1"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~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asking students questions, </a:t>
            </a:r>
          </a:p>
          <a:p>
            <a:pPr marL="137160" indent="0" eaLnBrk="1" hangingPunct="1">
              <a:lnSpc>
                <a:spcPct val="80000"/>
              </a:lnSpc>
              <a:buNone/>
            </a:pP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~ stating important information, </a:t>
            </a:r>
          </a:p>
          <a:p>
            <a:pPr marL="137160" indent="0" eaLnBrk="1" hangingPunct="1">
              <a:lnSpc>
                <a:spcPct val="80000"/>
              </a:lnSpc>
              <a:buNone/>
            </a:pP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~ asking co-teaching partner for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clarification (referencing), </a:t>
            </a:r>
          </a:p>
          <a:p>
            <a:pPr marL="137160" indent="0">
              <a:lnSpc>
                <a:spcPct val="80000"/>
              </a:lnSpc>
              <a:buNone/>
            </a:pP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~ uses humor, </a:t>
            </a:r>
          </a:p>
          <a:p>
            <a:pPr marL="137160" indent="0" eaLnBrk="1" hangingPunct="1">
              <a:lnSpc>
                <a:spcPct val="80000"/>
              </a:lnSpc>
              <a:buNone/>
            </a:pP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~ adds another perspective, and </a:t>
            </a:r>
          </a:p>
          <a:p>
            <a:pPr marL="137160" indent="0" eaLnBrk="1" hangingPunct="1">
              <a:lnSpc>
                <a:spcPct val="80000"/>
              </a:lnSpc>
              <a:buNone/>
            </a:pP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~ adding new information by way of </a:t>
            </a:r>
            <a:b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anecdotes, real world examples, short  </a:t>
            </a:r>
            <a:b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	stories, etc.</a:t>
            </a:r>
          </a:p>
          <a:p>
            <a:pPr marL="137160" eaLnBrk="1" hangingPunct="1">
              <a:lnSpc>
                <a:spcPct val="110000"/>
              </a:lnSpc>
              <a:buClr>
                <a:srgbClr val="C00000"/>
              </a:buClr>
            </a:pPr>
            <a:endParaRPr lang="en-US" sz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Wingdings" charset="2"/>
              <a:buChar char=""/>
            </a:pPr>
            <a:endParaRPr lang="en-US" altLang="zh-CN" sz="1700" dirty="0">
              <a:solidFill>
                <a:schemeClr val="tx2"/>
              </a:solidFill>
              <a:latin typeface="Trebuchet MS" charset="0"/>
            </a:endParaRPr>
          </a:p>
        </p:txBody>
      </p:sp>
      <p:sp>
        <p:nvSpPr>
          <p:cNvPr id="17411" name="Rectangle 2"/>
          <p:cNvSpPr txBox="1">
            <a:spLocks noChangeArrowheads="1"/>
          </p:cNvSpPr>
          <p:nvPr/>
        </p:nvSpPr>
        <p:spPr bwMode="auto">
          <a:xfrm>
            <a:off x="392113" y="1008063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 and Add</a:t>
            </a:r>
            <a:endParaRPr lang="en-US" altLang="en-US" sz="2200" b="1" dirty="0">
              <a:solidFill>
                <a:srgbClr val="FF0000"/>
              </a:solidFill>
              <a:latin typeface="Trebuchet M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3421149"/>
            <a:ext cx="2188129" cy="343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1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4641850" cy="909638"/>
          </a:xfrm>
        </p:spPr>
        <p:txBody>
          <a:bodyPr/>
          <a:lstStyle/>
          <a:p>
            <a:r>
              <a:rPr lang="en-US">
                <a:latin typeface="黑体" charset="0"/>
                <a:ea typeface="黑体" charset="0"/>
              </a:rPr>
              <a:t>Co-Teaching 概述</a:t>
            </a:r>
            <a:endParaRPr>
              <a:latin typeface="黑体" charset="0"/>
              <a:ea typeface="黑体" charset="0"/>
            </a:endParaRPr>
          </a:p>
        </p:txBody>
      </p:sp>
      <p:pic>
        <p:nvPicPr>
          <p:cNvPr id="16386" name="Picture 2" descr="http://www.xcellimark.com/images/sce/img_strateg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39080"/>
            <a:ext cx="2157190" cy="411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39750" y="2330450"/>
            <a:ext cx="4608513" cy="44561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ctr" rtl="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defRPr lang="en-US" altLang="zh-CN" sz="1600" b="1" kern="1200" dirty="0">
                <a:solidFill>
                  <a:schemeClr val="bg1"/>
                </a:solidFill>
                <a:latin typeface="Palatino Linotype" pitchFamily="18" charset="0"/>
                <a:ea typeface="方正准圆简体" pitchFamily="65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l"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Develop a signal before interjecting information</a:t>
            </a:r>
          </a:p>
          <a:p>
            <a:pPr marL="422910" indent="-285750" algn="l" eaLnBrk="1" hangingPunct="1">
              <a:buClr>
                <a:srgbClr val="C00000"/>
              </a:buClr>
              <a:buFont typeface="Wingdings" pitchFamily="2" charset="2"/>
              <a:buChar char="q"/>
            </a:pPr>
            <a:endParaRPr lang="en-US" sz="1200" b="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algn="l"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General educator asks for input</a:t>
            </a:r>
          </a:p>
          <a:p>
            <a:pPr marL="422910" indent="-285750" algn="l" eaLnBrk="1" hangingPunct="1">
              <a:buClr>
                <a:srgbClr val="C00000"/>
              </a:buClr>
              <a:buFont typeface="Wingdings" pitchFamily="2" charset="2"/>
              <a:buChar char="q"/>
            </a:pPr>
            <a:endParaRPr lang="en-US" sz="1400" b="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algn="l"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Questions are asked for clarification</a:t>
            </a:r>
          </a:p>
          <a:p>
            <a:pPr marL="422910" indent="-285750" algn="l" eaLnBrk="1" hangingPunct="1">
              <a:buClr>
                <a:srgbClr val="C00000"/>
              </a:buClr>
              <a:buFont typeface="Wingdings" pitchFamily="2" charset="2"/>
              <a:buChar char="q"/>
            </a:pPr>
            <a:endParaRPr lang="en-US" sz="1200" b="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algn="l"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Engage in referencing</a:t>
            </a:r>
          </a:p>
          <a:p>
            <a:pPr algn="l" eaLnBrk="1" hangingPunct="1">
              <a:buFontTx/>
              <a:buNone/>
              <a:defRPr/>
            </a:pPr>
            <a:endParaRPr dirty="0" smtClean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7950" y="1341438"/>
            <a:ext cx="5795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 dirty="0">
                <a:solidFill>
                  <a:srgbClr val="C00000"/>
                </a:solidFill>
                <a:latin typeface="Trebuchet MS" charset="0"/>
              </a:rPr>
              <a:t>Strategies for Implementing</a:t>
            </a:r>
            <a:r>
              <a:rPr lang="en-US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  <a:t/>
            </a:r>
            <a:br>
              <a:rPr lang="en-US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</a:br>
            <a:r>
              <a:rPr lang="en-US" alt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  <a:t>Speak and Add</a:t>
            </a:r>
            <a:r>
              <a:rPr lang="en-US" altLang="en-US" sz="3600" b="1" dirty="0">
                <a:solidFill>
                  <a:srgbClr val="254061"/>
                </a:solidFill>
                <a:ea typeface="方正准圆简体" charset="0"/>
              </a:rPr>
              <a:t/>
            </a:r>
            <a:br>
              <a:rPr lang="en-US" altLang="en-US" sz="3600" b="1" dirty="0">
                <a:solidFill>
                  <a:srgbClr val="254061"/>
                </a:solidFill>
                <a:ea typeface="方正准圆简体" charset="0"/>
              </a:rPr>
            </a:br>
            <a:endParaRPr lang="en-US" altLang="en-US" sz="2400" b="1" dirty="0">
              <a:solidFill>
                <a:srgbClr val="C00000"/>
              </a:solidFill>
              <a:ea typeface="方正准圆简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5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4641850" cy="909638"/>
          </a:xfrm>
        </p:spPr>
        <p:txBody>
          <a:bodyPr/>
          <a:lstStyle/>
          <a:p>
            <a:r>
              <a:rPr lang="en-US">
                <a:latin typeface="黑体" charset="0"/>
                <a:ea typeface="黑体" charset="0"/>
              </a:rPr>
              <a:t>Co-Teaching 概述</a:t>
            </a:r>
            <a:endParaRPr>
              <a:latin typeface="黑体" charset="0"/>
              <a:ea typeface="黑体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1989138"/>
            <a:ext cx="6003925" cy="4868862"/>
          </a:xfrm>
          <a:prstGeom prst="rect">
            <a:avLst/>
          </a:prstGeom>
        </p:spPr>
        <p:txBody>
          <a:bodyPr/>
          <a:lstStyle>
            <a:lvl1pPr marL="457200" indent="-3429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One co-teaching partner presents the information, while the other charts key points and student responses.</a:t>
            </a:r>
          </a:p>
          <a:p>
            <a:pPr marL="137160" eaLnBrk="1" hangingPunct="1">
              <a:buClr>
                <a:srgbClr val="C00000"/>
              </a:buClr>
            </a:pPr>
            <a:endParaRPr lang="en-US" sz="14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Variety of graphic organizers are used to model connections of information</a:t>
            </a:r>
          </a:p>
          <a:p>
            <a:pPr marL="137160" eaLnBrk="1" hangingPunct="1">
              <a:buClr>
                <a:srgbClr val="C00000"/>
              </a:buClr>
            </a:pPr>
            <a:endParaRPr lang="en-US" sz="14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Copies of organizers and note taking are modeled</a:t>
            </a:r>
          </a:p>
          <a:p>
            <a:pPr marL="137160" eaLnBrk="1" hangingPunct="1">
              <a:lnSpc>
                <a:spcPct val="110000"/>
              </a:lnSpc>
              <a:buClr>
                <a:srgbClr val="C00000"/>
              </a:buClr>
            </a:pPr>
            <a:endParaRPr lang="en-US" sz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Wingdings" charset="2"/>
              <a:buChar char=""/>
            </a:pPr>
            <a:endParaRPr lang="en-US" altLang="zh-CN" sz="1700" dirty="0">
              <a:solidFill>
                <a:schemeClr val="tx2"/>
              </a:solidFill>
              <a:latin typeface="Trebuchet MS" charset="0"/>
            </a:endParaRPr>
          </a:p>
        </p:txBody>
      </p:sp>
      <p:sp>
        <p:nvSpPr>
          <p:cNvPr id="17411" name="Rectangle 2"/>
          <p:cNvSpPr txBox="1">
            <a:spLocks noChangeArrowheads="1"/>
          </p:cNvSpPr>
          <p:nvPr/>
        </p:nvSpPr>
        <p:spPr bwMode="auto">
          <a:xfrm>
            <a:off x="392113" y="1008063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 and Chart</a:t>
            </a:r>
            <a:endParaRPr lang="en-US" altLang="en-US" sz="2200" b="1" dirty="0">
              <a:solidFill>
                <a:srgbClr val="FF0000"/>
              </a:solidFill>
              <a:latin typeface="Trebuchet M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1" y="3044662"/>
            <a:ext cx="2053342" cy="32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6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4641850" cy="909638"/>
          </a:xfrm>
        </p:spPr>
        <p:txBody>
          <a:bodyPr/>
          <a:lstStyle/>
          <a:p>
            <a:r>
              <a:rPr lang="en-US">
                <a:latin typeface="黑体" charset="0"/>
                <a:ea typeface="黑体" charset="0"/>
              </a:rPr>
              <a:t>Co-Teaching 概述</a:t>
            </a:r>
            <a:endParaRPr>
              <a:latin typeface="黑体" charset="0"/>
              <a:ea typeface="黑体" charset="0"/>
            </a:endParaRPr>
          </a:p>
        </p:txBody>
      </p:sp>
      <p:pic>
        <p:nvPicPr>
          <p:cNvPr id="16386" name="Picture 2" descr="http://www.xcellimark.com/images/sce/img_strateg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426537"/>
            <a:ext cx="1797150" cy="343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39750" y="2330450"/>
            <a:ext cx="4608513" cy="44561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ctr" rtl="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defRPr lang="en-US" altLang="zh-CN" sz="1600" b="1" kern="1200" dirty="0">
                <a:solidFill>
                  <a:schemeClr val="bg1"/>
                </a:solidFill>
                <a:latin typeface="Palatino Linotype" pitchFamily="18" charset="0"/>
                <a:ea typeface="方正准圆简体" pitchFamily="65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l"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altLang="zh-CN" sz="2000" b="0" dirty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Have a variety of graphic organizers to model connections of information</a:t>
            </a:r>
          </a:p>
          <a:p>
            <a:pPr marL="137160" algn="l" eaLnBrk="1" hangingPunct="1">
              <a:buClr>
                <a:srgbClr val="C00000"/>
              </a:buClr>
            </a:pPr>
            <a:endParaRPr lang="en-US" altLang="zh-CN" sz="1400" b="0" dirty="0">
              <a:solidFill>
                <a:schemeClr val="tx2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457200" algn="l"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altLang="zh-CN" sz="2000" b="0" dirty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Copies of organizers and note taking assists all learners</a:t>
            </a:r>
          </a:p>
          <a:p>
            <a:pPr marL="137160" algn="l" eaLnBrk="1" hangingPunct="1">
              <a:buClr>
                <a:srgbClr val="C00000"/>
              </a:buClr>
            </a:pPr>
            <a:endParaRPr lang="en-US" altLang="zh-CN" sz="1400" b="0" dirty="0">
              <a:solidFill>
                <a:schemeClr val="tx2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457200" algn="l"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altLang="zh-CN" sz="2000" b="0" dirty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Use copies for students who have been absent</a:t>
            </a:r>
          </a:p>
          <a:p>
            <a:pPr marL="137160" algn="l" eaLnBrk="1" hangingPunct="1">
              <a:buClr>
                <a:srgbClr val="C00000"/>
              </a:buClr>
            </a:pPr>
            <a:endParaRPr lang="en-US" altLang="zh-CN" sz="1400" b="0" dirty="0">
              <a:solidFill>
                <a:schemeClr val="tx2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457200" algn="l"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altLang="zh-CN" sz="2000" b="0" dirty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Use charting for review </a:t>
            </a:r>
          </a:p>
          <a:p>
            <a:pPr algn="l" eaLnBrk="1" hangingPunct="1">
              <a:buFontTx/>
              <a:buNone/>
              <a:defRPr/>
            </a:pPr>
            <a:endParaRPr dirty="0" smtClean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7950" y="1341438"/>
            <a:ext cx="5795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 dirty="0">
                <a:solidFill>
                  <a:srgbClr val="C00000"/>
                </a:solidFill>
                <a:latin typeface="Trebuchet MS" charset="0"/>
              </a:rPr>
              <a:t>Strategies for Implementing</a:t>
            </a:r>
            <a:r>
              <a:rPr lang="en-US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  <a:t/>
            </a:r>
            <a:br>
              <a:rPr lang="en-US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</a:br>
            <a:r>
              <a:rPr lang="en-US" alt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  <a:t>Speak and Add</a:t>
            </a:r>
            <a:r>
              <a:rPr lang="en-US" altLang="en-US" sz="3600" b="1" dirty="0">
                <a:solidFill>
                  <a:srgbClr val="254061"/>
                </a:solidFill>
                <a:ea typeface="方正准圆简体" charset="0"/>
              </a:rPr>
              <a:t/>
            </a:r>
            <a:br>
              <a:rPr lang="en-US" altLang="en-US" sz="3600" b="1" dirty="0">
                <a:solidFill>
                  <a:srgbClr val="254061"/>
                </a:solidFill>
                <a:ea typeface="方正准圆简体" charset="0"/>
              </a:rPr>
            </a:br>
            <a:endParaRPr lang="en-US" altLang="en-US" sz="2400" b="1" dirty="0">
              <a:solidFill>
                <a:srgbClr val="C00000"/>
              </a:solidFill>
              <a:ea typeface="方正准圆简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87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4641850" cy="909638"/>
          </a:xfrm>
        </p:spPr>
        <p:txBody>
          <a:bodyPr/>
          <a:lstStyle/>
          <a:p>
            <a:r>
              <a:rPr lang="en-US">
                <a:latin typeface="黑体" charset="0"/>
                <a:ea typeface="黑体" charset="0"/>
              </a:rPr>
              <a:t>Models</a:t>
            </a:r>
            <a:endParaRPr>
              <a:latin typeface="黑体" charset="0"/>
              <a:ea typeface="黑体" charset="0"/>
            </a:endParaRPr>
          </a:p>
        </p:txBody>
      </p:sp>
      <p:pic>
        <p:nvPicPr>
          <p:cNvPr id="1024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1341438"/>
            <a:ext cx="74549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4641850" cy="909638"/>
          </a:xfrm>
        </p:spPr>
        <p:txBody>
          <a:bodyPr/>
          <a:lstStyle/>
          <a:p>
            <a:r>
              <a:rPr lang="en-US">
                <a:latin typeface="黑体" charset="0"/>
                <a:ea typeface="黑体" charset="0"/>
              </a:rPr>
              <a:t>Co-Teaching 概述</a:t>
            </a:r>
            <a:endParaRPr>
              <a:latin typeface="黑体" charset="0"/>
              <a:ea typeface="黑体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2503488"/>
            <a:ext cx="5637212" cy="422116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57200" indent="-3429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00000"/>
              </a:buClr>
              <a:buFont typeface="Wingdings" charset="2"/>
              <a:buChar char="q"/>
            </a:pPr>
            <a:r>
              <a:rPr lang="en-US" altLang="zh-CN" sz="2000" dirty="0">
                <a:solidFill>
                  <a:srgbClr val="254061"/>
                </a:solidFill>
                <a:latin typeface="Trebuchet MS" charset="0"/>
              </a:rPr>
              <a:t>One co-teaching partner leads the instruction, while </a:t>
            </a:r>
            <a:r>
              <a:rPr lang="en-US" altLang="zh-CN" sz="2000" b="1" dirty="0">
                <a:solidFill>
                  <a:srgbClr val="FF0000"/>
                </a:solidFill>
                <a:latin typeface="Trebuchet MS" charset="0"/>
              </a:rPr>
              <a:t>the other partner collects data through observation</a:t>
            </a:r>
          </a:p>
          <a:p>
            <a:pPr eaLnBrk="1" hangingPunct="1">
              <a:spcBef>
                <a:spcPct val="50000"/>
              </a:spcBef>
              <a:buClr>
                <a:srgbClr val="C00000"/>
              </a:buClr>
              <a:buFont typeface="Wingdings" charset="2"/>
              <a:buChar char="q"/>
            </a:pPr>
            <a:endParaRPr lang="en-US" altLang="zh-CN" sz="2000" dirty="0">
              <a:solidFill>
                <a:srgbClr val="254061"/>
              </a:solidFill>
              <a:latin typeface="Trebuchet MS" charset="0"/>
            </a:endParaRPr>
          </a:p>
          <a:p>
            <a:pPr eaLnBrk="1" hangingPunct="1">
              <a:spcBef>
                <a:spcPct val="50000"/>
              </a:spcBef>
              <a:buClr>
                <a:srgbClr val="C00000"/>
              </a:buClr>
              <a:buFont typeface="Wingdings" charset="2"/>
              <a:buChar char="q"/>
            </a:pPr>
            <a:r>
              <a:rPr lang="en-US" altLang="zh-CN" sz="2000" dirty="0">
                <a:solidFill>
                  <a:srgbClr val="254061"/>
                </a:solidFill>
                <a:latin typeface="Trebuchet MS" charset="0"/>
              </a:rPr>
              <a:t>Monitoring progress is based on </a:t>
            </a:r>
            <a:r>
              <a:rPr lang="en-US" altLang="zh-CN" sz="2000" dirty="0">
                <a:solidFill>
                  <a:srgbClr val="FF0000"/>
                </a:solidFill>
                <a:latin typeface="Trebuchet MS" charset="0"/>
              </a:rPr>
              <a:t>preset criteria </a:t>
            </a:r>
          </a:p>
          <a:p>
            <a:pPr eaLnBrk="1" hangingPunct="1">
              <a:spcBef>
                <a:spcPct val="50000"/>
              </a:spcBef>
              <a:buClr>
                <a:srgbClr val="C00000"/>
              </a:buClr>
              <a:buFont typeface="Wingdings" charset="2"/>
              <a:buChar char="q"/>
            </a:pPr>
            <a:endParaRPr lang="en-US" altLang="zh-CN" sz="2000" dirty="0">
              <a:solidFill>
                <a:srgbClr val="254061"/>
              </a:solidFill>
              <a:latin typeface="Trebuchet MS" charset="0"/>
            </a:endParaRPr>
          </a:p>
          <a:p>
            <a:pPr eaLnBrk="1" hangingPunct="1">
              <a:spcBef>
                <a:spcPct val="50000"/>
              </a:spcBef>
              <a:buClr>
                <a:srgbClr val="C00000"/>
              </a:buClr>
              <a:buFont typeface="Wingdings" charset="2"/>
              <a:buChar char="q"/>
            </a:pPr>
            <a:r>
              <a:rPr lang="en-US" altLang="zh-CN" sz="2000" dirty="0">
                <a:solidFill>
                  <a:srgbClr val="254061"/>
                </a:solidFill>
                <a:latin typeface="Trebuchet MS" charset="0"/>
              </a:rPr>
              <a:t>Co-teaching partners pre-determine specific observational information to gather during instruction and together analyze the data for instructional decisions </a:t>
            </a:r>
          </a:p>
          <a:p>
            <a:pPr marL="114300" indent="0" eaLnBrk="1" hangingPunct="1">
              <a:spcBef>
                <a:spcPct val="50000"/>
              </a:spcBef>
              <a:buClr>
                <a:srgbClr val="C00000"/>
              </a:buClr>
            </a:pPr>
            <a:endParaRPr lang="en-US" altLang="zh-CN" sz="2000" dirty="0">
              <a:solidFill>
                <a:srgbClr val="254061"/>
              </a:solidFill>
              <a:latin typeface="Trebuchet MS" charset="0"/>
            </a:endParaRPr>
          </a:p>
          <a:p>
            <a:pPr eaLnBrk="1" hangingPunct="1">
              <a:spcBef>
                <a:spcPct val="50000"/>
              </a:spcBef>
              <a:buClr>
                <a:srgbClr val="C00000"/>
              </a:buClr>
              <a:buFont typeface="Wingdings" charset="2"/>
              <a:buChar char="q"/>
            </a:pPr>
            <a:r>
              <a:rPr lang="en-US" altLang="zh-CN" sz="2000" dirty="0">
                <a:solidFill>
                  <a:srgbClr val="254061"/>
                </a:solidFill>
                <a:latin typeface="Trebuchet MS" charset="0"/>
              </a:rPr>
              <a:t>Roles are to be exchanged to sustain teacher parity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 typeface="Arial" charset="0"/>
              <a:buNone/>
            </a:pPr>
            <a:endParaRPr lang="en-US" altLang="zh-CN" sz="2000" b="1" dirty="0">
              <a:solidFill>
                <a:srgbClr val="254061"/>
              </a:solidFill>
              <a:latin typeface="Calibri" charset="0"/>
              <a:ea typeface="方正准圆简体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 typeface="Arial" charset="0"/>
              <a:buNone/>
            </a:pPr>
            <a:endParaRPr lang="en-US" altLang="zh-CN" sz="2000" b="1" dirty="0">
              <a:solidFill>
                <a:srgbClr val="254061"/>
              </a:solidFill>
              <a:latin typeface="Calibri" charset="0"/>
              <a:ea typeface="方正准圆简体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8602" y="1341438"/>
            <a:ext cx="46434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000" b="1" kern="1200" dirty="0">
                <a:solidFill>
                  <a:schemeClr val="tx1"/>
                </a:solidFill>
                <a:latin typeface="Arial" charset="0"/>
                <a:ea typeface="方正准圆简体" pitchFamily="65" charset="-122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方正准圆简体" pitchFamily="65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方正准圆简体" pitchFamily="65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方正准圆简体" pitchFamily="65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方正准圆简体" pitchFamily="65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78D00"/>
                </a:solidFill>
                <a:latin typeface="Arial" charset="0"/>
                <a:ea typeface="方正准圆简体" pitchFamily="65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78D00"/>
                </a:solidFill>
                <a:latin typeface="Arial" charset="0"/>
                <a:ea typeface="方正准圆简体" pitchFamily="65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78D00"/>
                </a:solidFill>
                <a:latin typeface="Arial" charset="0"/>
                <a:ea typeface="方正准圆简体" pitchFamily="65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78D00"/>
                </a:solidFill>
                <a:latin typeface="Arial" charset="0"/>
                <a:ea typeface="方正准圆简体" pitchFamily="65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Teach, One Observe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(Lead and Support)</a:t>
            </a:r>
          </a:p>
        </p:txBody>
      </p:sp>
      <p:pic>
        <p:nvPicPr>
          <p:cNvPr id="1126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90405"/>
            <a:ext cx="2469059" cy="383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4641850" cy="909638"/>
          </a:xfrm>
        </p:spPr>
        <p:txBody>
          <a:bodyPr/>
          <a:lstStyle/>
          <a:p>
            <a:r>
              <a:rPr lang="en-US">
                <a:latin typeface="黑体" charset="0"/>
                <a:ea typeface="黑体" charset="0"/>
              </a:rPr>
              <a:t>Co-Teaching 概述</a:t>
            </a:r>
            <a:endParaRPr>
              <a:latin typeface="黑体" charset="0"/>
              <a:ea typeface="黑体" charset="0"/>
            </a:endParaRPr>
          </a:p>
        </p:txBody>
      </p:sp>
      <p:pic>
        <p:nvPicPr>
          <p:cNvPr id="12290" name="Picture 2" descr="http://www.xcellimark.com/images/sce/img_strateg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01588"/>
            <a:ext cx="2229198" cy="42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8575" y="2330450"/>
            <a:ext cx="4846638" cy="44561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ctr" rtl="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defRPr lang="en-US" altLang="zh-CN" sz="1600" b="1" kern="1200" dirty="0">
                <a:solidFill>
                  <a:schemeClr val="bg1"/>
                </a:solidFill>
                <a:latin typeface="Palatino Linotype" pitchFamily="18" charset="0"/>
                <a:ea typeface="方正准圆简体" pitchFamily="65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l" eaLnBrk="1" hangingPunct="1"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sz="2200" b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Communicate in/out boxes that do not interrupt teaching</a:t>
            </a:r>
          </a:p>
          <a:p>
            <a:pPr marL="137160" algn="l" eaLnBrk="1" hangingPunct="1">
              <a:buClr>
                <a:srgbClr val="C00000"/>
              </a:buClr>
              <a:defRPr/>
            </a:pPr>
            <a:endParaRPr sz="1400" b="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457200" algn="l" eaLnBrk="1" hangingPunct="1"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sz="2200" b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Behavior documentation charts</a:t>
            </a:r>
          </a:p>
          <a:p>
            <a:pPr marL="137160" algn="l" eaLnBrk="1" hangingPunct="1">
              <a:buClr>
                <a:srgbClr val="C00000"/>
              </a:buClr>
              <a:defRPr/>
            </a:pPr>
            <a:endParaRPr sz="1400" b="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457200" algn="l" eaLnBrk="1" hangingPunct="1"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sz="2200" b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Materials station- both teachers need access</a:t>
            </a:r>
          </a:p>
          <a:p>
            <a:pPr marL="137160" algn="l" eaLnBrk="1" hangingPunct="1">
              <a:buClr>
                <a:srgbClr val="C00000"/>
              </a:buClr>
              <a:defRPr/>
            </a:pPr>
            <a:endParaRPr sz="1400" b="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457200" algn="l" eaLnBrk="1" hangingPunct="1"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sz="2200" b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“See Me Later” Cards</a:t>
            </a:r>
          </a:p>
          <a:p>
            <a:pPr algn="l" eaLnBrk="1" hangingPunct="1">
              <a:buFontTx/>
              <a:buNone/>
              <a:defRPr/>
            </a:pPr>
            <a:endParaRPr dirty="0" smtClean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7950" y="1341438"/>
            <a:ext cx="5795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  <a:latin typeface="Trebuchet MS" charset="0"/>
              </a:rPr>
              <a:t>Strategies for Implementing</a:t>
            </a:r>
            <a:r>
              <a:rPr lang="en-US" altLang="en-US" sz="2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  <a:t/>
            </a:r>
            <a:br>
              <a:rPr lang="en-US" altLang="en-US" sz="2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</a:br>
            <a:r>
              <a:rPr lang="en-US" altLang="en-US" sz="2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  <a:t> One Teach, One Observe</a:t>
            </a:r>
            <a:r>
              <a:rPr lang="en-US" altLang="en-US" sz="3600" b="1">
                <a:solidFill>
                  <a:srgbClr val="254061"/>
                </a:solidFill>
                <a:ea typeface="方正准圆简体" charset="0"/>
              </a:rPr>
              <a:t/>
            </a:r>
            <a:br>
              <a:rPr lang="en-US" altLang="en-US" sz="3600" b="1">
                <a:solidFill>
                  <a:srgbClr val="254061"/>
                </a:solidFill>
                <a:ea typeface="方正准圆简体" charset="0"/>
              </a:rPr>
            </a:br>
            <a:endParaRPr lang="en-US" altLang="en-US" sz="2400" b="1">
              <a:solidFill>
                <a:srgbClr val="C00000"/>
              </a:solidFill>
              <a:ea typeface="方正准圆简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4641850" cy="909638"/>
          </a:xfrm>
        </p:spPr>
        <p:txBody>
          <a:bodyPr/>
          <a:lstStyle/>
          <a:p>
            <a:r>
              <a:rPr lang="en-US">
                <a:latin typeface="黑体" charset="0"/>
                <a:ea typeface="黑体" charset="0"/>
              </a:rPr>
              <a:t>Co-Teaching 概述</a:t>
            </a:r>
            <a:endParaRPr>
              <a:latin typeface="黑体" charset="0"/>
              <a:ea typeface="黑体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4288" y="2636838"/>
            <a:ext cx="5637212" cy="422116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3429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One co-teacher is primarily responsible for delivery of core instruction while the other co-teacher circulates through the classroom 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providing support to students as needed.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80060"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q"/>
            </a:pPr>
            <a:endParaRPr lang="en-US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approach is the most commonly used, but the </a:t>
            </a:r>
            <a:r>
              <a:rPr lang="en-US" sz="22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least preferred</a:t>
            </a:r>
            <a:r>
              <a:rPr lang="en-US" sz="2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80060"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q"/>
            </a:pPr>
            <a:endParaRPr lang="en-US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 typeface="Arial" charset="0"/>
              <a:buNone/>
            </a:pPr>
            <a:endParaRPr lang="en-US" altLang="zh-CN" sz="2000" b="1" dirty="0">
              <a:solidFill>
                <a:srgbClr val="254061"/>
              </a:solidFill>
              <a:latin typeface="Calibri" charset="0"/>
              <a:ea typeface="方正准圆简体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 typeface="Arial" charset="0"/>
              <a:buNone/>
            </a:pPr>
            <a:endParaRPr lang="en-US" altLang="zh-CN" sz="2000" b="1" dirty="0">
              <a:solidFill>
                <a:srgbClr val="254061"/>
              </a:solidFill>
              <a:latin typeface="Calibri" charset="0"/>
              <a:ea typeface="方正准圆简体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1341438"/>
            <a:ext cx="579613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000" b="1" kern="1200" dirty="0">
                <a:solidFill>
                  <a:schemeClr val="tx1"/>
                </a:solidFill>
                <a:latin typeface="Arial" charset="0"/>
                <a:ea typeface="方正准圆简体" pitchFamily="65" charset="-122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方正准圆简体" pitchFamily="65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方正准圆简体" pitchFamily="65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方正准圆简体" pitchFamily="65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方正准圆简体" pitchFamily="65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78D00"/>
                </a:solidFill>
                <a:latin typeface="Arial" charset="0"/>
                <a:ea typeface="方正准圆简体" pitchFamily="65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78D00"/>
                </a:solidFill>
                <a:latin typeface="Arial" charset="0"/>
                <a:ea typeface="方正准圆简体" pitchFamily="65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78D00"/>
                </a:solidFill>
                <a:latin typeface="Arial" charset="0"/>
                <a:ea typeface="方正准圆简体" pitchFamily="65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78D00"/>
                </a:solidFill>
                <a:latin typeface="Arial" charset="0"/>
                <a:ea typeface="方正准圆简体" pitchFamily="65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Teach, One Assist Approach</a:t>
            </a:r>
            <a:r>
              <a:rPr lang="en-US" sz="280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80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(Shadow Teaching)</a:t>
            </a:r>
            <a:endParaRPr lang="en-US" sz="220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3088595"/>
            <a:ext cx="2430618" cy="375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9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4641850" cy="909638"/>
          </a:xfrm>
        </p:spPr>
        <p:txBody>
          <a:bodyPr/>
          <a:lstStyle/>
          <a:p>
            <a:r>
              <a:rPr lang="en-US">
                <a:latin typeface="黑体" charset="0"/>
                <a:ea typeface="黑体" charset="0"/>
              </a:rPr>
              <a:t>Co-Teaching 概述</a:t>
            </a:r>
            <a:endParaRPr>
              <a:latin typeface="黑体" charset="0"/>
              <a:ea typeface="黑体" charset="0"/>
            </a:endParaRPr>
          </a:p>
        </p:txBody>
      </p:sp>
      <p:pic>
        <p:nvPicPr>
          <p:cNvPr id="12290" name="Picture 2" descr="http://www.xcellimark.com/images/sce/img_strategy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114800"/>
            <a:ext cx="14366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8574" y="2330450"/>
            <a:ext cx="5695554" cy="44561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ctr" rtl="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defRPr lang="en-US" altLang="zh-CN" sz="1600" b="1" kern="1200" dirty="0">
                <a:solidFill>
                  <a:schemeClr val="bg1"/>
                </a:solidFill>
                <a:latin typeface="Palatino Linotype" pitchFamily="18" charset="0"/>
                <a:ea typeface="方正准圆简体" pitchFamily="65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l"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Have </a:t>
            </a:r>
            <a:r>
              <a:rPr lang="en-US" sz="24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additional supports available for student use. </a:t>
            </a:r>
          </a:p>
          <a:p>
            <a:pPr algn="l" eaLnBrk="1" hangingPunct="1">
              <a:buClr>
                <a:srgbClr val="C00000"/>
              </a:buClr>
            </a:pPr>
            <a:r>
              <a:rPr lang="en-US" sz="24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( e.g. dictionaries or calculators for some </a:t>
            </a:r>
            <a:r>
              <a:rPr lang="en-US" sz="2400" b="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students,vocabulary</a:t>
            </a: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cards for others)</a:t>
            </a:r>
          </a:p>
          <a:p>
            <a:pPr algn="l" eaLnBrk="1" hangingPunct="1">
              <a:buClr>
                <a:srgbClr val="C00000"/>
              </a:buClr>
            </a:pPr>
            <a:endParaRPr lang="en-US" sz="12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algn="l"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Model appropriate behavior for class </a:t>
            </a:r>
          </a:p>
          <a:p>
            <a:pPr algn="l" eaLnBrk="1" hangingPunct="1">
              <a:buClr>
                <a:srgbClr val="C00000"/>
              </a:buClr>
            </a:pPr>
            <a:r>
              <a:rPr lang="en-US" sz="24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(e.g. active listening)</a:t>
            </a:r>
          </a:p>
          <a:p>
            <a:pPr algn="l" eaLnBrk="1" hangingPunct="1">
              <a:buFontTx/>
              <a:buNone/>
              <a:defRPr/>
            </a:pPr>
            <a:endParaRPr dirty="0" smtClean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7950" y="1341438"/>
            <a:ext cx="5795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 dirty="0">
                <a:solidFill>
                  <a:srgbClr val="C00000"/>
                </a:solidFill>
                <a:latin typeface="Trebuchet MS" charset="0"/>
              </a:rPr>
              <a:t>Strategies for Implementing</a:t>
            </a:r>
            <a:r>
              <a:rPr lang="en-US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  <a:t/>
            </a:r>
            <a:br>
              <a:rPr lang="en-US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</a:br>
            <a:r>
              <a:rPr lang="en-US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  <a:t> One Teach, One Observe</a:t>
            </a:r>
            <a:r>
              <a:rPr lang="en-US" altLang="en-US" sz="3600" b="1" dirty="0">
                <a:solidFill>
                  <a:srgbClr val="254061"/>
                </a:solidFill>
                <a:ea typeface="方正准圆简体" charset="0"/>
              </a:rPr>
              <a:t/>
            </a:r>
            <a:br>
              <a:rPr lang="en-US" altLang="en-US" sz="3600" b="1" dirty="0">
                <a:solidFill>
                  <a:srgbClr val="254061"/>
                </a:solidFill>
                <a:ea typeface="方正准圆简体" charset="0"/>
              </a:rPr>
            </a:br>
            <a:endParaRPr lang="en-US" altLang="en-US" sz="2400" b="1" dirty="0">
              <a:solidFill>
                <a:srgbClr val="C00000"/>
              </a:solidFill>
              <a:ea typeface="方正准圆简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36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4641850" cy="909638"/>
          </a:xfrm>
        </p:spPr>
        <p:txBody>
          <a:bodyPr/>
          <a:lstStyle/>
          <a:p>
            <a:r>
              <a:rPr lang="en-US">
                <a:latin typeface="黑体" charset="0"/>
                <a:ea typeface="黑体" charset="0"/>
              </a:rPr>
              <a:t>Co-Teaching 概述</a:t>
            </a:r>
            <a:endParaRPr>
              <a:latin typeface="黑体" charset="0"/>
              <a:ea typeface="黑体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1989138"/>
            <a:ext cx="5140325" cy="43354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2"/>
              <a:buChar char=""/>
            </a:pPr>
            <a:r>
              <a:rPr lang="en-US" altLang="zh-CN" dirty="0">
                <a:solidFill>
                  <a:schemeClr val="tx2"/>
                </a:solidFill>
                <a:latin typeface="Trebuchet MS" charset="0"/>
              </a:rPr>
              <a:t>Co-teaching partners divide instructional content into </a:t>
            </a:r>
            <a:r>
              <a:rPr lang="en-US" altLang="zh-CN" b="1" dirty="0">
                <a:solidFill>
                  <a:srgbClr val="FF0000"/>
                </a:solidFill>
                <a:latin typeface="Trebuchet MS" charset="0"/>
              </a:rPr>
              <a:t>two or more segments, </a:t>
            </a:r>
            <a:r>
              <a:rPr lang="en-US" altLang="zh-CN" dirty="0">
                <a:solidFill>
                  <a:schemeClr val="tx2"/>
                </a:solidFill>
                <a:latin typeface="Trebuchet MS" charset="0"/>
              </a:rPr>
              <a:t>with each partner taking responsibility for delivery of instruction within a station</a:t>
            </a:r>
          </a:p>
          <a:p>
            <a:pPr eaLnBrk="1" hangingPunct="1">
              <a:spcBef>
                <a:spcPct val="50000"/>
              </a:spcBef>
              <a:buFont typeface="Arial" charset="0"/>
              <a:buNone/>
            </a:pPr>
            <a:endParaRPr lang="en-US" altLang="zh-CN" dirty="0">
              <a:solidFill>
                <a:schemeClr val="tx2"/>
              </a:solidFill>
              <a:latin typeface="Trebuchet MS" charset="0"/>
            </a:endParaRPr>
          </a:p>
          <a:p>
            <a:pPr eaLnBrk="1" hangingPunct="1">
              <a:spcBef>
                <a:spcPct val="50000"/>
              </a:spcBef>
              <a:buFont typeface="Wingdings" charset="2"/>
              <a:buChar char=""/>
            </a:pPr>
            <a:r>
              <a:rPr lang="en-US" altLang="zh-CN" dirty="0">
                <a:solidFill>
                  <a:schemeClr val="tx2"/>
                </a:solidFill>
                <a:latin typeface="Trebuchet MS" charset="0"/>
              </a:rPr>
              <a:t>Students will access both co-teaching partners by rotating from one station to the next, with one station being for independent work</a:t>
            </a:r>
          </a:p>
          <a:p>
            <a:pPr eaLnBrk="1" hangingPunct="1">
              <a:spcBef>
                <a:spcPct val="50000"/>
              </a:spcBef>
              <a:buFont typeface="Arial" charset="0"/>
              <a:buNone/>
            </a:pPr>
            <a:endParaRPr lang="en-US" altLang="zh-CN" u="sng" dirty="0">
              <a:solidFill>
                <a:schemeClr val="tx2"/>
              </a:solidFill>
              <a:latin typeface="Trebuchet MS" charset="0"/>
            </a:endParaRPr>
          </a:p>
          <a:p>
            <a:pPr eaLnBrk="1" hangingPunct="1">
              <a:spcBef>
                <a:spcPct val="50000"/>
              </a:spcBef>
              <a:buFont typeface="Wingdings" charset="2"/>
              <a:buChar char=""/>
            </a:pPr>
            <a:r>
              <a:rPr lang="en-US" altLang="zh-CN" dirty="0">
                <a:solidFill>
                  <a:schemeClr val="tx2"/>
                </a:solidFill>
                <a:latin typeface="Trebuchet MS" charset="0"/>
              </a:rPr>
              <a:t>Co-teaching partners should not use this approach when content is required to be </a:t>
            </a:r>
            <a:r>
              <a:rPr lang="en-US" altLang="zh-CN" dirty="0" smtClean="0">
                <a:solidFill>
                  <a:schemeClr val="tx2"/>
                </a:solidFill>
                <a:latin typeface="Trebuchet MS" charset="0"/>
              </a:rPr>
              <a:t>     </a:t>
            </a:r>
            <a:br>
              <a:rPr lang="en-US" altLang="zh-CN" dirty="0" smtClean="0">
                <a:solidFill>
                  <a:schemeClr val="tx2"/>
                </a:solidFill>
                <a:latin typeface="Trebuchet MS" charset="0"/>
              </a:rPr>
            </a:br>
            <a:r>
              <a:rPr lang="en-US" altLang="zh-CN" dirty="0" smtClean="0">
                <a:solidFill>
                  <a:schemeClr val="tx2"/>
                </a:solidFill>
                <a:latin typeface="Trebuchet MS" charset="0"/>
              </a:rPr>
              <a:t>       taught </a:t>
            </a:r>
            <a:r>
              <a:rPr lang="en-US" altLang="zh-CN" dirty="0">
                <a:solidFill>
                  <a:schemeClr val="tx2"/>
                </a:solidFill>
                <a:latin typeface="Trebuchet MS" charset="0"/>
              </a:rPr>
              <a:t>in sequential order</a:t>
            </a:r>
          </a:p>
          <a:p>
            <a:pPr eaLnBrk="1" hangingPunct="1">
              <a:spcBef>
                <a:spcPct val="50000"/>
              </a:spcBef>
              <a:buFont typeface="Wingdings" charset="2"/>
              <a:buChar char=""/>
            </a:pPr>
            <a:endParaRPr lang="en-US" altLang="zh-CN" dirty="0">
              <a:solidFill>
                <a:schemeClr val="tx2"/>
              </a:solidFill>
              <a:latin typeface="Trebuchet MS" charset="0"/>
            </a:endParaRPr>
          </a:p>
        </p:txBody>
      </p:sp>
      <p:sp>
        <p:nvSpPr>
          <p:cNvPr id="13315" name="Rectangle 2"/>
          <p:cNvSpPr txBox="1">
            <a:spLocks noChangeArrowheads="1"/>
          </p:cNvSpPr>
          <p:nvPr/>
        </p:nvSpPr>
        <p:spPr bwMode="auto">
          <a:xfrm>
            <a:off x="438150" y="1008063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FF0000"/>
                </a:solidFill>
                <a:latin typeface="Trebuchet MS" charset="0"/>
              </a:rPr>
              <a:t>Station Teaching Approach</a:t>
            </a:r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25657"/>
            <a:ext cx="2555776" cy="393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4641850" cy="909638"/>
          </a:xfrm>
        </p:spPr>
        <p:txBody>
          <a:bodyPr/>
          <a:lstStyle/>
          <a:p>
            <a:r>
              <a:rPr lang="en-US">
                <a:latin typeface="黑体" charset="0"/>
                <a:ea typeface="黑体" charset="0"/>
              </a:rPr>
              <a:t>Co-Teaching 概述</a:t>
            </a:r>
            <a:endParaRPr>
              <a:latin typeface="黑体" charset="0"/>
              <a:ea typeface="黑体" charset="0"/>
            </a:endParaRPr>
          </a:p>
        </p:txBody>
      </p:sp>
      <p:pic>
        <p:nvPicPr>
          <p:cNvPr id="14338" name="Picture 2" descr="http://www.xcellimark.com/images/sce/img_strateg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114800"/>
            <a:ext cx="14366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39750" y="2330450"/>
            <a:ext cx="4608513" cy="4456113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3429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Wingdings" charset="2"/>
              <a:buChar char="q"/>
            </a:pPr>
            <a:r>
              <a:rPr lang="en-US" altLang="zh-CN" sz="1700" dirty="0">
                <a:solidFill>
                  <a:srgbClr val="254061"/>
                </a:solidFill>
                <a:latin typeface="Trebuchet MS" charset="0"/>
              </a:rPr>
              <a:t>Use of timers and signals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Arial" charset="0"/>
              <a:buNone/>
            </a:pPr>
            <a:endParaRPr lang="en-US" altLang="zh-CN" sz="1700" dirty="0">
              <a:solidFill>
                <a:srgbClr val="254061"/>
              </a:solidFill>
              <a:latin typeface="Trebuchet MS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Wingdings" charset="2"/>
              <a:buChar char="q"/>
            </a:pPr>
            <a:r>
              <a:rPr lang="en-US" altLang="zh-CN" sz="1700" dirty="0">
                <a:solidFill>
                  <a:srgbClr val="254061"/>
                </a:solidFill>
                <a:latin typeface="Trebuchet MS" charset="0"/>
              </a:rPr>
              <a:t>Practice routines as a class procedure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Arial" charset="0"/>
              <a:buNone/>
            </a:pPr>
            <a:endParaRPr lang="en-US" altLang="zh-CN" sz="1700" dirty="0">
              <a:solidFill>
                <a:srgbClr val="254061"/>
              </a:solidFill>
              <a:latin typeface="Trebuchet MS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Wingdings" charset="2"/>
              <a:buChar char="q"/>
            </a:pPr>
            <a:r>
              <a:rPr lang="en-US" altLang="zh-CN" sz="1700" dirty="0">
                <a:solidFill>
                  <a:srgbClr val="254061"/>
                </a:solidFill>
                <a:latin typeface="Trebuchet MS" charset="0"/>
              </a:rPr>
              <a:t>Have colored index cards stating student role at stations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Arial" charset="0"/>
              <a:buNone/>
            </a:pPr>
            <a:endParaRPr lang="en-US" altLang="zh-CN" sz="1700" dirty="0">
              <a:solidFill>
                <a:srgbClr val="254061"/>
              </a:solidFill>
              <a:latin typeface="Trebuchet MS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Wingdings" charset="2"/>
              <a:buChar char="q"/>
            </a:pPr>
            <a:r>
              <a:rPr lang="en-US" altLang="zh-CN" sz="1700" dirty="0">
                <a:solidFill>
                  <a:srgbClr val="254061"/>
                </a:solidFill>
                <a:latin typeface="Trebuchet MS" charset="0"/>
              </a:rPr>
              <a:t>Table tents with directions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Arial" charset="0"/>
              <a:buNone/>
            </a:pPr>
            <a:endParaRPr lang="en-US" altLang="zh-CN" sz="1700" dirty="0">
              <a:solidFill>
                <a:srgbClr val="254061"/>
              </a:solidFill>
              <a:latin typeface="Trebuchet MS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Wingdings" charset="2"/>
              <a:buChar char="q"/>
            </a:pPr>
            <a:r>
              <a:rPr lang="en-US" altLang="zh-CN" sz="1700" dirty="0">
                <a:solidFill>
                  <a:srgbClr val="254061"/>
                </a:solidFill>
                <a:latin typeface="Trebuchet MS" charset="0"/>
              </a:rPr>
              <a:t>Always have something for them to </a:t>
            </a:r>
            <a:r>
              <a:rPr lang="en-US" altLang="zh-CN" sz="1700" dirty="0" smtClean="0">
                <a:solidFill>
                  <a:srgbClr val="254061"/>
                </a:solidFill>
                <a:latin typeface="Trebuchet MS" charset="0"/>
              </a:rPr>
              <a:t/>
            </a:r>
            <a:br>
              <a:rPr lang="en-US" altLang="zh-CN" sz="1700" dirty="0" smtClean="0">
                <a:solidFill>
                  <a:srgbClr val="254061"/>
                </a:solidFill>
                <a:latin typeface="Trebuchet MS" charset="0"/>
              </a:rPr>
            </a:br>
            <a:r>
              <a:rPr lang="en-US" altLang="zh-CN" sz="1700" dirty="0" smtClean="0">
                <a:solidFill>
                  <a:srgbClr val="254061"/>
                </a:solidFill>
                <a:latin typeface="Trebuchet MS" charset="0"/>
              </a:rPr>
              <a:t>turn </a:t>
            </a:r>
            <a:r>
              <a:rPr lang="en-US" altLang="zh-CN" sz="1700" dirty="0">
                <a:solidFill>
                  <a:srgbClr val="254061"/>
                </a:solidFill>
                <a:latin typeface="Trebuchet MS" charset="0"/>
              </a:rPr>
              <a:t>in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Wingdings" charset="2"/>
              <a:buChar char="q"/>
            </a:pPr>
            <a:endParaRPr lang="en-US" altLang="zh-CN" sz="1700" dirty="0">
              <a:solidFill>
                <a:srgbClr val="254061"/>
              </a:solidFill>
              <a:latin typeface="Trebuchet MS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Wingdings" charset="2"/>
              <a:buChar char="q"/>
            </a:pPr>
            <a:r>
              <a:rPr lang="en-US" altLang="zh-CN" sz="1700" dirty="0">
                <a:solidFill>
                  <a:srgbClr val="254061"/>
                </a:solidFill>
                <a:latin typeface="Trebuchet MS" charset="0"/>
              </a:rPr>
              <a:t>Provide Anchor Activities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altLang="zh-CN" sz="1200" b="1" dirty="0">
              <a:solidFill>
                <a:schemeClr val="bg1"/>
              </a:solidFill>
              <a:latin typeface="Palatino Linotype" charset="0"/>
              <a:ea typeface="方正准圆简体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7950" y="1341438"/>
            <a:ext cx="5795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  <a:latin typeface="Trebuchet MS" charset="0"/>
              </a:rPr>
              <a:t>Strategies for Implementing</a:t>
            </a:r>
            <a:r>
              <a:rPr lang="en-US" altLang="en-US" sz="2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  <a:t/>
            </a:r>
            <a:br>
              <a:rPr lang="en-US" altLang="en-US" sz="2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</a:br>
            <a:r>
              <a:rPr lang="en-US" altLang="en-US" sz="2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  <a:t> Station Teaching</a:t>
            </a:r>
            <a:r>
              <a:rPr lang="en-US" altLang="en-US" sz="3600" b="1">
                <a:solidFill>
                  <a:srgbClr val="254061"/>
                </a:solidFill>
                <a:ea typeface="方正准圆简体" charset="0"/>
              </a:rPr>
              <a:t/>
            </a:r>
            <a:br>
              <a:rPr lang="en-US" altLang="en-US" sz="3600" b="1">
                <a:solidFill>
                  <a:srgbClr val="254061"/>
                </a:solidFill>
                <a:ea typeface="方正准圆简体" charset="0"/>
              </a:rPr>
            </a:br>
            <a:endParaRPr lang="en-US" altLang="en-US" sz="2400" b="1">
              <a:solidFill>
                <a:srgbClr val="C00000"/>
              </a:solidFill>
              <a:ea typeface="方正准圆简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4641850" cy="909638"/>
          </a:xfrm>
        </p:spPr>
        <p:txBody>
          <a:bodyPr/>
          <a:lstStyle/>
          <a:p>
            <a:r>
              <a:rPr lang="en-US">
                <a:latin typeface="黑体" charset="0"/>
                <a:ea typeface="黑体" charset="0"/>
              </a:rPr>
              <a:t>Co-Teaching 概述</a:t>
            </a:r>
            <a:endParaRPr>
              <a:latin typeface="黑体" charset="0"/>
              <a:ea typeface="黑体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1989138"/>
            <a:ext cx="6003925" cy="4868862"/>
          </a:xfrm>
          <a:prstGeom prst="rect">
            <a:avLst/>
          </a:prstGeom>
        </p:spPr>
        <p:txBody>
          <a:bodyPr/>
          <a:lstStyle>
            <a:lvl1pPr marL="457200" indent="-3429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C00000"/>
              </a:buClr>
              <a:buFont typeface="Wingdings" charset="2"/>
              <a:buChar char="q"/>
            </a:pPr>
            <a:r>
              <a:rPr lang="en-US" altLang="zh-CN" dirty="0">
                <a:solidFill>
                  <a:srgbClr val="254061"/>
                </a:solidFill>
                <a:latin typeface="Trebuchet MS" charset="0"/>
              </a:rPr>
              <a:t>Co-teaching partners, each take on an active role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C00000"/>
              </a:buClr>
              <a:buFont typeface="Wingdings" charset="2"/>
              <a:buChar char="q"/>
            </a:pPr>
            <a:endParaRPr lang="en-US" altLang="zh-CN" dirty="0">
              <a:solidFill>
                <a:srgbClr val="254061"/>
              </a:solidFill>
              <a:latin typeface="Trebuchet MS" charset="0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C00000"/>
              </a:buClr>
              <a:buFont typeface="Wingdings" charset="2"/>
              <a:buChar char="q"/>
            </a:pPr>
            <a:r>
              <a:rPr lang="en-US" altLang="zh-CN" dirty="0">
                <a:solidFill>
                  <a:srgbClr val="254061"/>
                </a:solidFill>
                <a:latin typeface="Trebuchet MS" charset="0"/>
              </a:rPr>
              <a:t>Instructionally by dividing the class Into two groups and </a:t>
            </a:r>
            <a:r>
              <a:rPr lang="en-US" altLang="zh-CN" b="1" dirty="0">
                <a:solidFill>
                  <a:srgbClr val="FF0000"/>
                </a:solidFill>
                <a:latin typeface="Trebuchet MS" charset="0"/>
              </a:rPr>
              <a:t>teaching the same content simultaneously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C00000"/>
              </a:buClr>
              <a:buFont typeface="Wingdings" charset="2"/>
              <a:buChar char="q"/>
            </a:pPr>
            <a:endParaRPr lang="en-US" altLang="zh-CN" dirty="0">
              <a:solidFill>
                <a:srgbClr val="254061"/>
              </a:solidFill>
              <a:latin typeface="Trebuchet MS" charset="0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C00000"/>
              </a:buClr>
              <a:buFont typeface="Wingdings" charset="2"/>
              <a:buChar char="q"/>
            </a:pPr>
            <a:r>
              <a:rPr lang="en-US" altLang="zh-CN" dirty="0">
                <a:solidFill>
                  <a:srgbClr val="254061"/>
                </a:solidFill>
                <a:latin typeface="Trebuchet MS" charset="0"/>
              </a:rPr>
              <a:t>This approach allows more supervision </a:t>
            </a:r>
            <a:br>
              <a:rPr lang="en-US" altLang="zh-CN" dirty="0">
                <a:solidFill>
                  <a:srgbClr val="254061"/>
                </a:solidFill>
                <a:latin typeface="Trebuchet MS" charset="0"/>
              </a:rPr>
            </a:br>
            <a:r>
              <a:rPr lang="en-US" altLang="zh-CN" dirty="0">
                <a:solidFill>
                  <a:srgbClr val="254061"/>
                </a:solidFill>
                <a:latin typeface="Trebuchet MS" charset="0"/>
              </a:rPr>
              <a:t>of student learning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C00000"/>
              </a:buClr>
              <a:buFont typeface="Wingdings" charset="2"/>
              <a:buChar char="q"/>
            </a:pPr>
            <a:endParaRPr lang="en-US" altLang="zh-CN" dirty="0">
              <a:solidFill>
                <a:srgbClr val="254061"/>
              </a:solidFill>
              <a:latin typeface="Trebuchet MS" charset="0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C00000"/>
              </a:buClr>
              <a:buFont typeface="Wingdings" charset="2"/>
              <a:buChar char="q"/>
            </a:pPr>
            <a:r>
              <a:rPr lang="en-US" altLang="zh-CN" dirty="0">
                <a:solidFill>
                  <a:srgbClr val="254061"/>
                </a:solidFill>
                <a:latin typeface="Trebuchet MS" charset="0"/>
              </a:rPr>
              <a:t>This approach also provides students a greater chance to participate and interact with their peers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C00000"/>
              </a:buClr>
              <a:buFont typeface="Wingdings" charset="2"/>
              <a:buChar char="q"/>
            </a:pPr>
            <a:endParaRPr lang="en-US" altLang="zh-CN" sz="1600" dirty="0">
              <a:solidFill>
                <a:srgbClr val="254061"/>
              </a:solidFill>
              <a:latin typeface="Trebuchet MS" charset="0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Wingdings" charset="2"/>
              <a:buChar char=""/>
            </a:pPr>
            <a:endParaRPr lang="en-US" altLang="zh-CN" sz="1700" dirty="0">
              <a:solidFill>
                <a:schemeClr val="tx2"/>
              </a:solidFill>
              <a:latin typeface="Trebuchet MS" charset="0"/>
            </a:endParaRPr>
          </a:p>
        </p:txBody>
      </p:sp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392113" y="1008063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C00000"/>
                </a:solidFill>
                <a:ea typeface="方正准圆简体" charset="0"/>
              </a:rPr>
              <a:t>Parallel Teaching Approach</a:t>
            </a:r>
            <a:endParaRPr lang="en-US" altLang="en-US" sz="2600" b="1">
              <a:solidFill>
                <a:srgbClr val="C00000"/>
              </a:solidFill>
              <a:latin typeface="Trebuchet MS" charset="0"/>
            </a:endParaRPr>
          </a:p>
        </p:txBody>
      </p:sp>
      <p:pic>
        <p:nvPicPr>
          <p:cNvPr id="1536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43267"/>
            <a:ext cx="2433958" cy="378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vy-PPT 方案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Ivy-PPT 方案二</Template>
  <TotalTime>1033</TotalTime>
  <Words>646</Words>
  <Application>Microsoft Macintosh PowerPoint</Application>
  <PresentationFormat>On-screen Show (4:3)</PresentationFormat>
  <Paragraphs>142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Wingdings</vt:lpstr>
      <vt:lpstr>宋体</vt:lpstr>
      <vt:lpstr>方正准圆简体</vt:lpstr>
      <vt:lpstr>黑体</vt:lpstr>
      <vt:lpstr>Arial</vt:lpstr>
      <vt:lpstr>Calibri</vt:lpstr>
      <vt:lpstr>Palatino Linotype</vt:lpstr>
      <vt:lpstr>Trebuchet MS</vt:lpstr>
      <vt:lpstr>Ivy-PPT 方案二</vt:lpstr>
      <vt:lpstr>Co-Teaching 概述</vt:lpstr>
      <vt:lpstr>Models</vt:lpstr>
      <vt:lpstr>Co-Teaching 概述</vt:lpstr>
      <vt:lpstr>Co-Teaching 概述</vt:lpstr>
      <vt:lpstr>Co-Teaching 概述</vt:lpstr>
      <vt:lpstr>Co-Teaching 概述</vt:lpstr>
      <vt:lpstr>Co-Teaching 概述</vt:lpstr>
      <vt:lpstr>Co-Teaching 概述</vt:lpstr>
      <vt:lpstr>Co-Teaching 概述</vt:lpstr>
      <vt:lpstr>Co-Teaching 概述</vt:lpstr>
      <vt:lpstr>Co-Teaching 概述</vt:lpstr>
      <vt:lpstr>Co-Teaching 概述</vt:lpstr>
      <vt:lpstr>Co-Teaching 概述</vt:lpstr>
      <vt:lpstr>Co-Teaching 概述</vt:lpstr>
      <vt:lpstr>Co-Teaching 概述</vt:lpstr>
      <vt:lpstr>Co-Teaching 概述</vt:lpstr>
      <vt:lpstr>Co-Teaching 概述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40</cp:revision>
  <dcterms:created xsi:type="dcterms:W3CDTF">2017-08-08T05:39:21Z</dcterms:created>
  <dcterms:modified xsi:type="dcterms:W3CDTF">2017-08-11T03:15:53Z</dcterms:modified>
</cp:coreProperties>
</file>